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Jenny Chen"/>
  <p:cmAuthor clrIdx="1" id="1" initials="" lastIdx="1" name="Aditi Kulkarni"/>
  <p:cmAuthor clrIdx="2" id="2" initials="" lastIdx="1" name="Christie Nelson"/>
  <p:cmAuthor clrIdx="3" id="3" initials="" lastIdx="1" name="Wanfei Lu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2-06T20:15:27.339">
    <p:pos x="6000" y="0"/>
    <p:text>I changed the title slide a little bit...does this look better or the one before?</p:text>
  </p:cm>
  <p:cm authorId="1" idx="1" dt="2019-02-06T20:12:53.818">
    <p:pos x="6000" y="0"/>
    <p:text>Yes I like it!</p:text>
  </p:cm>
  <p:cm authorId="0" idx="2" dt="2019-02-06T20:15:27.339">
    <p:pos x="6000" y="0"/>
    <p:text>cool! feel free to copy it over!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 dt="2019-02-06T20:49:47.971">
    <p:pos x="6000" y="0"/>
    <p:text>Hi - can you send me an email when you finish editing your section today? It is looking good!  cnelson@dimacs.rutgers.edu Thanks</p:text>
  </p:cm>
  <p:cm authorId="3" idx="1" dt="2019-02-06T20:49:47.971">
    <p:pos x="6000" y="0"/>
    <p:text>ok! Aditi and I are pretty much done! We will send this to you before 4:30</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f53e05e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f53e05e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b25a3ea2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b25a3ea2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e990385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e9903850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b25a3ea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b25a3ea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e9903850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e9903850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e9903850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e9903850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df127fc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df127fc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df127fc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df127fc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df127fc7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df127fc7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df127fc7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df127fc7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f53e05e93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f53e05e93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df127fc7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df127fc7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df127fc7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df127fc7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e9903850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e9903850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df127fc7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df127fc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df127fc7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df127fc7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e9903850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e9903850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e9903850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e9903850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b25a3ea2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b25a3ea2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eb642381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eb642381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f53e05e93_1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f53e05e93_1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e990385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e990385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eb642381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eb64238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eb642381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eb642381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eb642381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eb642381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eb642381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eb642381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eb642381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eb642381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eb642381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eb642381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f53e05e93_1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f53e05e93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eb642381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eb642381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eb642381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eb642381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f53e05e93_1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f53e05e93_1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f53e05e93_1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f53e05e93_1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f53e05e93_1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f53e05e93_1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f53e05e93_1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f53e05e93_1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f53e05e93_1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f53e05e93_1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f53e05e93_1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f53e05e93_1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4f53e05e93_1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4f53e05e93_1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f53e05e93_1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f53e05e93_1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f53e05e93_1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f53e05e93_1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f53e05e93_1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f53e05e93_1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f53e05e93_1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f53e05e93_1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4f53e05e93_1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4f53e05e93_1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f53e05e93_1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f53e05e93_1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b25a3ea2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b25a3ea2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4f53e05e93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f53e05e93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f53e05e9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4f53e05e9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f53e05e93_1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f53e05e93_1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f53e05e93_1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f53e05e93_1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f53e05e93_1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f53e05e93_1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f53e05e93_1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f53e05e93_1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f53e05e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f53e05e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457200"/>
            <a:ext cx="8229600" cy="6060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2800"/>
              <a:buNone/>
              <a:defRPr b="0" i="0" sz="3000" u="none" cap="none" strike="noStrike">
                <a:solidFill>
                  <a:schemeClr val="dk2"/>
                </a:solidFill>
                <a:latin typeface="Arial"/>
                <a:ea typeface="Arial"/>
                <a:cs typeface="Arial"/>
                <a:sym typeface="Arial"/>
              </a:defRPr>
            </a:lvl1pPr>
            <a:lvl2pPr lvl="1" marR="0" rtl="0" algn="l">
              <a:spcBef>
                <a:spcPts val="0"/>
              </a:spcBef>
              <a:spcAft>
                <a:spcPts val="0"/>
              </a:spcAft>
              <a:buSzPts val="2800"/>
              <a:buNone/>
              <a:defRPr b="0" i="0" sz="3000" u="none" cap="none" strike="noStrike">
                <a:solidFill>
                  <a:schemeClr val="dk2"/>
                </a:solidFill>
                <a:latin typeface="Arial"/>
                <a:ea typeface="Arial"/>
                <a:cs typeface="Arial"/>
                <a:sym typeface="Arial"/>
              </a:defRPr>
            </a:lvl2pPr>
            <a:lvl3pPr lvl="2" marR="0" rtl="0" algn="l">
              <a:spcBef>
                <a:spcPts val="0"/>
              </a:spcBef>
              <a:spcAft>
                <a:spcPts val="0"/>
              </a:spcAft>
              <a:buSzPts val="2800"/>
              <a:buNone/>
              <a:defRPr b="0" i="0" sz="3000" u="none" cap="none" strike="noStrike">
                <a:solidFill>
                  <a:schemeClr val="dk2"/>
                </a:solidFill>
                <a:latin typeface="Arial"/>
                <a:ea typeface="Arial"/>
                <a:cs typeface="Arial"/>
                <a:sym typeface="Arial"/>
              </a:defRPr>
            </a:lvl3pPr>
            <a:lvl4pPr lvl="3" marR="0" rtl="0" algn="l">
              <a:spcBef>
                <a:spcPts val="0"/>
              </a:spcBef>
              <a:spcAft>
                <a:spcPts val="0"/>
              </a:spcAft>
              <a:buSzPts val="2800"/>
              <a:buNone/>
              <a:defRPr b="0" i="0" sz="3000" u="none" cap="none" strike="noStrike">
                <a:solidFill>
                  <a:schemeClr val="dk2"/>
                </a:solidFill>
                <a:latin typeface="Arial"/>
                <a:ea typeface="Arial"/>
                <a:cs typeface="Arial"/>
                <a:sym typeface="Arial"/>
              </a:defRPr>
            </a:lvl4pPr>
            <a:lvl5pPr lvl="4" marR="0" rtl="0" algn="l">
              <a:spcBef>
                <a:spcPts val="0"/>
              </a:spcBef>
              <a:spcAft>
                <a:spcPts val="0"/>
              </a:spcAft>
              <a:buSzPts val="2800"/>
              <a:buNone/>
              <a:defRPr b="0" i="0" sz="3000" u="none" cap="none" strike="noStrike">
                <a:solidFill>
                  <a:schemeClr val="dk2"/>
                </a:solidFill>
                <a:latin typeface="Arial"/>
                <a:ea typeface="Arial"/>
                <a:cs typeface="Arial"/>
                <a:sym typeface="Arial"/>
              </a:defRPr>
            </a:lvl5pPr>
            <a:lvl6pPr lvl="5" marR="0" rtl="0" algn="l">
              <a:spcBef>
                <a:spcPts val="0"/>
              </a:spcBef>
              <a:spcAft>
                <a:spcPts val="0"/>
              </a:spcAft>
              <a:buSzPts val="2800"/>
              <a:buNone/>
              <a:defRPr b="0" i="0" sz="3000" u="none" cap="none" strike="noStrike">
                <a:solidFill>
                  <a:schemeClr val="dk2"/>
                </a:solidFill>
                <a:latin typeface="Arial"/>
                <a:ea typeface="Arial"/>
                <a:cs typeface="Arial"/>
                <a:sym typeface="Arial"/>
              </a:defRPr>
            </a:lvl6pPr>
            <a:lvl7pPr lvl="6" marR="0" rtl="0" algn="l">
              <a:spcBef>
                <a:spcPts val="0"/>
              </a:spcBef>
              <a:spcAft>
                <a:spcPts val="0"/>
              </a:spcAft>
              <a:buSzPts val="2800"/>
              <a:buNone/>
              <a:defRPr b="0" i="0" sz="3000" u="none" cap="none" strike="noStrike">
                <a:solidFill>
                  <a:schemeClr val="dk2"/>
                </a:solidFill>
                <a:latin typeface="Arial"/>
                <a:ea typeface="Arial"/>
                <a:cs typeface="Arial"/>
                <a:sym typeface="Arial"/>
              </a:defRPr>
            </a:lvl7pPr>
            <a:lvl8pPr lvl="7" marR="0" rtl="0" algn="l">
              <a:spcBef>
                <a:spcPts val="0"/>
              </a:spcBef>
              <a:spcAft>
                <a:spcPts val="0"/>
              </a:spcAft>
              <a:buSzPts val="2800"/>
              <a:buNone/>
              <a:defRPr b="0" i="0" sz="3000" u="none" cap="none" strike="noStrike">
                <a:solidFill>
                  <a:schemeClr val="dk2"/>
                </a:solidFill>
                <a:latin typeface="Arial"/>
                <a:ea typeface="Arial"/>
                <a:cs typeface="Arial"/>
                <a:sym typeface="Arial"/>
              </a:defRPr>
            </a:lvl8pPr>
            <a:lvl9pPr lvl="8" marR="0" rtl="0" algn="l">
              <a:spcBef>
                <a:spcPts val="0"/>
              </a:spcBef>
              <a:spcAft>
                <a:spcPts val="0"/>
              </a:spcAft>
              <a:buSzPts val="2800"/>
              <a:buNone/>
              <a:defRPr b="0" i="0" sz="3000" u="none" cap="none" strike="noStrike">
                <a:solidFill>
                  <a:schemeClr val="dk2"/>
                </a:solidFill>
                <a:latin typeface="Arial"/>
                <a:ea typeface="Arial"/>
                <a:cs typeface="Arial"/>
                <a:sym typeface="Arial"/>
              </a:defRPr>
            </a:lvl9pPr>
          </a:lstStyle>
          <a:p/>
        </p:txBody>
      </p:sp>
      <p:sp>
        <p:nvSpPr>
          <p:cNvPr id="52" name="Google Shape;52;p13"/>
          <p:cNvSpPr txBox="1"/>
          <p:nvPr>
            <p:ph idx="1" type="body"/>
          </p:nvPr>
        </p:nvSpPr>
        <p:spPr>
          <a:xfrm>
            <a:off x="457200" y="1143000"/>
            <a:ext cx="8229600" cy="3400500"/>
          </a:xfrm>
          <a:prstGeom prst="rect">
            <a:avLst/>
          </a:prstGeom>
          <a:noFill/>
          <a:ln>
            <a:noFill/>
          </a:ln>
        </p:spPr>
        <p:txBody>
          <a:bodyPr anchorCtr="0" anchor="t" bIns="91425" lIns="91425" spcFirstLastPara="1" rIns="91425" wrap="square" tIns="91425"/>
          <a:lstStyle>
            <a:lvl1pPr indent="-368300" lvl="0" marL="457200" marR="0" rtl="0" algn="l">
              <a:spcBef>
                <a:spcPts val="44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1pPr>
            <a:lvl2pPr indent="-342900" lvl="1" marL="914400" marR="0" rtl="0" algn="l">
              <a:spcBef>
                <a:spcPts val="36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17500" lvl="3" marL="1828800" marR="0" rtl="0" algn="l">
              <a:spcBef>
                <a:spcPts val="28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spcBef>
                <a:spcPts val="28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6pPr>
            <a:lvl7pPr indent="-317500" lvl="6" marL="32004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7pPr>
            <a:lvl8pPr indent="-317500" lvl="7" marL="36576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8pPr>
            <a:lvl9pPr indent="-317500" lvl="8" marL="41148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9pPr>
          </a:lstStyle>
          <a:p/>
        </p:txBody>
      </p:sp>
      <p:sp>
        <p:nvSpPr>
          <p:cNvPr id="53" name="Google Shape;53;p13"/>
          <p:cNvSpPr txBox="1"/>
          <p:nvPr>
            <p:ph idx="12" type="sldNum"/>
          </p:nvPr>
        </p:nvSpPr>
        <p:spPr>
          <a:xfrm>
            <a:off x="7010400" y="4894659"/>
            <a:ext cx="2133600" cy="240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5F5F5F"/>
              </a:buClr>
              <a:buSzPts val="1600"/>
              <a:buFont typeface="Arial"/>
              <a:buNone/>
              <a:defRPr b="1" i="0" sz="1600" u="none">
                <a:solidFill>
                  <a:srgbClr val="5F5F5F"/>
                </a:solidFill>
                <a:latin typeface="Arial"/>
                <a:ea typeface="Arial"/>
                <a:cs typeface="Arial"/>
                <a:sym typeface="Arial"/>
              </a:defRPr>
            </a:lvl1pPr>
            <a:lvl2pPr indent="0" lvl="1" marL="0" marR="0" rtl="0" algn="r">
              <a:lnSpc>
                <a:spcPct val="100000"/>
              </a:lnSpc>
              <a:spcBef>
                <a:spcPts val="0"/>
              </a:spcBef>
              <a:spcAft>
                <a:spcPts val="0"/>
              </a:spcAft>
              <a:buClr>
                <a:srgbClr val="5F5F5F"/>
              </a:buClr>
              <a:buSzPts val="1600"/>
              <a:buFont typeface="Arial"/>
              <a:buNone/>
              <a:defRPr b="1" i="0" sz="1600" u="none">
                <a:solidFill>
                  <a:srgbClr val="5F5F5F"/>
                </a:solidFill>
                <a:latin typeface="Arial"/>
                <a:ea typeface="Arial"/>
                <a:cs typeface="Arial"/>
                <a:sym typeface="Arial"/>
              </a:defRPr>
            </a:lvl2pPr>
            <a:lvl3pPr indent="0" lvl="2" marL="0" marR="0" rtl="0" algn="r">
              <a:lnSpc>
                <a:spcPct val="100000"/>
              </a:lnSpc>
              <a:spcBef>
                <a:spcPts val="0"/>
              </a:spcBef>
              <a:spcAft>
                <a:spcPts val="0"/>
              </a:spcAft>
              <a:buClr>
                <a:srgbClr val="5F5F5F"/>
              </a:buClr>
              <a:buSzPts val="1600"/>
              <a:buFont typeface="Arial"/>
              <a:buNone/>
              <a:defRPr b="1" i="0" sz="1600" u="none">
                <a:solidFill>
                  <a:srgbClr val="5F5F5F"/>
                </a:solidFill>
                <a:latin typeface="Arial"/>
                <a:ea typeface="Arial"/>
                <a:cs typeface="Arial"/>
                <a:sym typeface="Arial"/>
              </a:defRPr>
            </a:lvl3pPr>
            <a:lvl4pPr indent="0" lvl="3" marL="0" marR="0" rtl="0" algn="r">
              <a:lnSpc>
                <a:spcPct val="100000"/>
              </a:lnSpc>
              <a:spcBef>
                <a:spcPts val="0"/>
              </a:spcBef>
              <a:spcAft>
                <a:spcPts val="0"/>
              </a:spcAft>
              <a:buClr>
                <a:srgbClr val="5F5F5F"/>
              </a:buClr>
              <a:buSzPts val="1600"/>
              <a:buFont typeface="Arial"/>
              <a:buNone/>
              <a:defRPr b="1" i="0" sz="1600" u="none">
                <a:solidFill>
                  <a:srgbClr val="5F5F5F"/>
                </a:solidFill>
                <a:latin typeface="Arial"/>
                <a:ea typeface="Arial"/>
                <a:cs typeface="Arial"/>
                <a:sym typeface="Arial"/>
              </a:defRPr>
            </a:lvl4pPr>
            <a:lvl5pPr indent="0" lvl="4" marL="0" marR="0" rtl="0" algn="r">
              <a:lnSpc>
                <a:spcPct val="100000"/>
              </a:lnSpc>
              <a:spcBef>
                <a:spcPts val="0"/>
              </a:spcBef>
              <a:spcAft>
                <a:spcPts val="0"/>
              </a:spcAft>
              <a:buClr>
                <a:srgbClr val="5F5F5F"/>
              </a:buClr>
              <a:buSzPts val="1600"/>
              <a:buFont typeface="Arial"/>
              <a:buNone/>
              <a:defRPr b="1" i="0" sz="1600" u="none">
                <a:solidFill>
                  <a:srgbClr val="5F5F5F"/>
                </a:solidFill>
                <a:latin typeface="Arial"/>
                <a:ea typeface="Arial"/>
                <a:cs typeface="Arial"/>
                <a:sym typeface="Arial"/>
              </a:defRPr>
            </a:lvl5pPr>
            <a:lvl6pPr indent="0" lvl="5" marL="0" marR="0" rtl="0" algn="r">
              <a:lnSpc>
                <a:spcPct val="100000"/>
              </a:lnSpc>
              <a:spcBef>
                <a:spcPts val="0"/>
              </a:spcBef>
              <a:spcAft>
                <a:spcPts val="0"/>
              </a:spcAft>
              <a:buClr>
                <a:srgbClr val="5F5F5F"/>
              </a:buClr>
              <a:buSzPts val="1600"/>
              <a:buFont typeface="Arial"/>
              <a:buNone/>
              <a:defRPr b="1" i="0" sz="1600" u="none">
                <a:solidFill>
                  <a:srgbClr val="5F5F5F"/>
                </a:solidFill>
                <a:latin typeface="Arial"/>
                <a:ea typeface="Arial"/>
                <a:cs typeface="Arial"/>
                <a:sym typeface="Arial"/>
              </a:defRPr>
            </a:lvl6pPr>
            <a:lvl7pPr indent="0" lvl="6" marL="0" marR="0" rtl="0" algn="r">
              <a:lnSpc>
                <a:spcPct val="100000"/>
              </a:lnSpc>
              <a:spcBef>
                <a:spcPts val="0"/>
              </a:spcBef>
              <a:spcAft>
                <a:spcPts val="0"/>
              </a:spcAft>
              <a:buClr>
                <a:srgbClr val="5F5F5F"/>
              </a:buClr>
              <a:buSzPts val="1600"/>
              <a:buFont typeface="Arial"/>
              <a:buNone/>
              <a:defRPr b="1" i="0" sz="1600" u="none">
                <a:solidFill>
                  <a:srgbClr val="5F5F5F"/>
                </a:solidFill>
                <a:latin typeface="Arial"/>
                <a:ea typeface="Arial"/>
                <a:cs typeface="Arial"/>
                <a:sym typeface="Arial"/>
              </a:defRPr>
            </a:lvl7pPr>
            <a:lvl8pPr indent="0" lvl="7" marL="0" marR="0" rtl="0" algn="r">
              <a:lnSpc>
                <a:spcPct val="100000"/>
              </a:lnSpc>
              <a:spcBef>
                <a:spcPts val="0"/>
              </a:spcBef>
              <a:spcAft>
                <a:spcPts val="0"/>
              </a:spcAft>
              <a:buClr>
                <a:srgbClr val="5F5F5F"/>
              </a:buClr>
              <a:buSzPts val="1600"/>
              <a:buFont typeface="Arial"/>
              <a:buNone/>
              <a:defRPr b="1" i="0" sz="1600" u="none">
                <a:solidFill>
                  <a:srgbClr val="5F5F5F"/>
                </a:solidFill>
                <a:latin typeface="Arial"/>
                <a:ea typeface="Arial"/>
                <a:cs typeface="Arial"/>
                <a:sym typeface="Arial"/>
              </a:defRPr>
            </a:lvl8pPr>
            <a:lvl9pPr indent="0" lvl="8" marL="0" marR="0" rtl="0" algn="r">
              <a:lnSpc>
                <a:spcPct val="100000"/>
              </a:lnSpc>
              <a:spcBef>
                <a:spcPts val="0"/>
              </a:spcBef>
              <a:spcAft>
                <a:spcPts val="0"/>
              </a:spcAft>
              <a:buClr>
                <a:srgbClr val="5F5F5F"/>
              </a:buClr>
              <a:buSzPts val="1600"/>
              <a:buFont typeface="Arial"/>
              <a:buNone/>
              <a:defRPr b="1" i="0" sz="1600" u="none">
                <a:solidFill>
                  <a:srgbClr val="5F5F5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3.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3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9.png"/><Relationship Id="rId6"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2.jpg"/><Relationship Id="rId5"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omments" Target="../comments/comment2.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mailto:cnelson@dimacs.rutgers.edu"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25.png"/><Relationship Id="rId5" Type="http://schemas.openxmlformats.org/officeDocument/2006/relationships/image" Target="../media/image31.jpg"/><Relationship Id="rId6" Type="http://schemas.openxmlformats.org/officeDocument/2006/relationships/image" Target="../media/image37.jpg"/><Relationship Id="rId7" Type="http://schemas.openxmlformats.org/officeDocument/2006/relationships/image" Target="../media/image33.jpg"/><Relationship Id="rId8" Type="http://schemas.openxmlformats.org/officeDocument/2006/relationships/image" Target="../media/image3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8.jpg"/><Relationship Id="rId4" Type="http://schemas.openxmlformats.org/officeDocument/2006/relationships/image" Target="../media/image34.jpg"/><Relationship Id="rId5" Type="http://schemas.openxmlformats.org/officeDocument/2006/relationships/image" Target="../media/image39.jpg"/><Relationship Id="rId6" Type="http://schemas.openxmlformats.org/officeDocument/2006/relationships/image" Target="../media/image3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mailto:cnelson@dimacs.rutgers.edu"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4"/>
          <p:cNvSpPr/>
          <p:nvPr/>
        </p:nvSpPr>
        <p:spPr>
          <a:xfrm>
            <a:off x="0" y="0"/>
            <a:ext cx="9144121" cy="1533300"/>
          </a:xfrm>
          <a:prstGeom prst="rect">
            <a:avLst/>
          </a:prstGeom>
          <a:solidFill>
            <a:srgbClr val="CC0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14"/>
          <p:cNvPicPr preferRelativeResize="0"/>
          <p:nvPr/>
        </p:nvPicPr>
        <p:blipFill>
          <a:blip r:embed="rId3">
            <a:alphaModFix/>
          </a:blip>
          <a:stretch>
            <a:fillRect/>
          </a:stretch>
        </p:blipFill>
        <p:spPr>
          <a:xfrm>
            <a:off x="828848" y="1678276"/>
            <a:ext cx="3054450" cy="3101900"/>
          </a:xfrm>
          <a:prstGeom prst="rect">
            <a:avLst/>
          </a:prstGeom>
          <a:noFill/>
          <a:ln>
            <a:noFill/>
          </a:ln>
        </p:spPr>
      </p:pic>
      <p:sp>
        <p:nvSpPr>
          <p:cNvPr id="60" name="Google Shape;60;p14"/>
          <p:cNvSpPr txBox="1"/>
          <p:nvPr/>
        </p:nvSpPr>
        <p:spPr>
          <a:xfrm>
            <a:off x="183025" y="49475"/>
            <a:ext cx="9314573" cy="13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Becton Dickinson - Rutgers MBS Externship Exchange Projects</a:t>
            </a:r>
            <a:endParaRPr sz="24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a:solidFill>
                  <a:schemeClr val="lt1"/>
                </a:solidFill>
              </a:rPr>
              <a:t>Jenny Chen, Fiona Lee, Usama Saifi, Rudy Winkler, Aditi Kulkarni, Felicia Liu</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Advisors: Dr. Christie Nelson, Lilian Vinagre, Jeanne Helfant, Hemen Patel</a:t>
            </a:r>
            <a:endParaRPr>
              <a:solidFill>
                <a:schemeClr val="lt1"/>
              </a:solidFill>
            </a:endParaRPr>
          </a:p>
          <a:p>
            <a:pPr indent="0" lvl="0" marL="0" rtl="0" algn="l">
              <a:spcBef>
                <a:spcPts val="0"/>
              </a:spcBef>
              <a:spcAft>
                <a:spcPts val="0"/>
              </a:spcAft>
              <a:buNone/>
            </a:pPr>
            <a:r>
              <a:t/>
            </a:r>
            <a:endParaRPr/>
          </a:p>
        </p:txBody>
      </p:sp>
      <p:pic>
        <p:nvPicPr>
          <p:cNvPr id="61" name="Google Shape;61;p14"/>
          <p:cNvPicPr preferRelativeResize="0"/>
          <p:nvPr/>
        </p:nvPicPr>
        <p:blipFill>
          <a:blip r:embed="rId4">
            <a:alphaModFix/>
          </a:blip>
          <a:stretch>
            <a:fillRect/>
          </a:stretch>
        </p:blipFill>
        <p:spPr>
          <a:xfrm>
            <a:off x="4986700" y="1816700"/>
            <a:ext cx="2757075" cy="2799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VoA Team Overview</a:t>
            </a:r>
            <a:endParaRPr b="1" sz="2400">
              <a:solidFill>
                <a:srgbClr val="FFFFFF"/>
              </a:solidFill>
            </a:endParaRPr>
          </a:p>
        </p:txBody>
      </p:sp>
      <p:sp>
        <p:nvSpPr>
          <p:cNvPr id="167" name="Google Shape;167;p23"/>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3"/>
          <p:cNvPicPr preferRelativeResize="0"/>
          <p:nvPr/>
        </p:nvPicPr>
        <p:blipFill>
          <a:blip r:embed="rId3">
            <a:alphaModFix/>
          </a:blip>
          <a:stretch>
            <a:fillRect/>
          </a:stretch>
        </p:blipFill>
        <p:spPr>
          <a:xfrm>
            <a:off x="8163875" y="3934000"/>
            <a:ext cx="817525" cy="830225"/>
          </a:xfrm>
          <a:prstGeom prst="rect">
            <a:avLst/>
          </a:prstGeom>
          <a:noFill/>
          <a:ln>
            <a:noFill/>
          </a:ln>
        </p:spPr>
      </p:pic>
      <p:grpSp>
        <p:nvGrpSpPr>
          <p:cNvPr id="169" name="Google Shape;169;p23"/>
          <p:cNvGrpSpPr/>
          <p:nvPr/>
        </p:nvGrpSpPr>
        <p:grpSpPr>
          <a:xfrm>
            <a:off x="164625" y="1404148"/>
            <a:ext cx="8633075" cy="2191652"/>
            <a:chOff x="220875" y="1657723"/>
            <a:chExt cx="8633075" cy="2191652"/>
          </a:xfrm>
        </p:grpSpPr>
        <p:sp>
          <p:nvSpPr>
            <p:cNvPr id="170" name="Google Shape;170;p23"/>
            <p:cNvSpPr txBox="1"/>
            <p:nvPr/>
          </p:nvSpPr>
          <p:spPr>
            <a:xfrm>
              <a:off x="334125" y="3562275"/>
              <a:ext cx="1459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Jenny Chen</a:t>
              </a:r>
              <a:endParaRPr/>
            </a:p>
          </p:txBody>
        </p:sp>
        <p:sp>
          <p:nvSpPr>
            <p:cNvPr id="171" name="Google Shape;171;p23"/>
            <p:cNvSpPr txBox="1"/>
            <p:nvPr/>
          </p:nvSpPr>
          <p:spPr>
            <a:xfrm>
              <a:off x="7394750" y="3562275"/>
              <a:ext cx="1459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Rudy Winkler</a:t>
              </a:r>
              <a:endParaRPr/>
            </a:p>
          </p:txBody>
        </p:sp>
        <p:sp>
          <p:nvSpPr>
            <p:cNvPr id="172" name="Google Shape;172;p23"/>
            <p:cNvSpPr txBox="1"/>
            <p:nvPr/>
          </p:nvSpPr>
          <p:spPr>
            <a:xfrm>
              <a:off x="5084475" y="3562275"/>
              <a:ext cx="1459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Usama Saifi</a:t>
              </a:r>
              <a:endParaRPr/>
            </a:p>
          </p:txBody>
        </p:sp>
        <p:pic>
          <p:nvPicPr>
            <p:cNvPr id="173" name="Google Shape;173;p23"/>
            <p:cNvPicPr preferRelativeResize="0"/>
            <p:nvPr/>
          </p:nvPicPr>
          <p:blipFill rotWithShape="1">
            <a:blip r:embed="rId4">
              <a:alphaModFix/>
            </a:blip>
            <a:srcRect b="6979" l="0" r="50475" t="34465"/>
            <a:stretch/>
          </p:blipFill>
          <p:spPr>
            <a:xfrm>
              <a:off x="4966426" y="1657725"/>
              <a:ext cx="1459200" cy="1725311"/>
            </a:xfrm>
            <a:prstGeom prst="rect">
              <a:avLst/>
            </a:prstGeom>
            <a:noFill/>
            <a:ln>
              <a:noFill/>
            </a:ln>
          </p:spPr>
        </p:pic>
        <p:pic>
          <p:nvPicPr>
            <p:cNvPr id="174" name="Google Shape;174;p23"/>
            <p:cNvPicPr preferRelativeResize="0"/>
            <p:nvPr/>
          </p:nvPicPr>
          <p:blipFill>
            <a:blip r:embed="rId5">
              <a:alphaModFix/>
            </a:blip>
            <a:stretch>
              <a:fillRect/>
            </a:stretch>
          </p:blipFill>
          <p:spPr>
            <a:xfrm>
              <a:off x="7113650" y="1706462"/>
              <a:ext cx="1627825" cy="1627825"/>
            </a:xfrm>
            <a:prstGeom prst="rect">
              <a:avLst/>
            </a:prstGeom>
            <a:noFill/>
            <a:ln>
              <a:noFill/>
            </a:ln>
          </p:spPr>
        </p:pic>
        <p:pic>
          <p:nvPicPr>
            <p:cNvPr id="175" name="Google Shape;175;p23"/>
            <p:cNvPicPr preferRelativeResize="0"/>
            <p:nvPr/>
          </p:nvPicPr>
          <p:blipFill>
            <a:blip r:embed="rId6">
              <a:alphaModFix/>
            </a:blip>
            <a:stretch>
              <a:fillRect/>
            </a:stretch>
          </p:blipFill>
          <p:spPr>
            <a:xfrm>
              <a:off x="220875" y="1657723"/>
              <a:ext cx="1685725" cy="1685725"/>
            </a:xfrm>
            <a:prstGeom prst="rect">
              <a:avLst/>
            </a:prstGeom>
            <a:noFill/>
            <a:ln>
              <a:noFill/>
            </a:ln>
          </p:spPr>
        </p:pic>
        <p:pic>
          <p:nvPicPr>
            <p:cNvPr id="176" name="Google Shape;176;p23"/>
            <p:cNvPicPr preferRelativeResize="0"/>
            <p:nvPr/>
          </p:nvPicPr>
          <p:blipFill>
            <a:blip r:embed="rId7">
              <a:alphaModFix/>
            </a:blip>
            <a:stretch>
              <a:fillRect/>
            </a:stretch>
          </p:blipFill>
          <p:spPr>
            <a:xfrm>
              <a:off x="2546925" y="1686649"/>
              <a:ext cx="1627826" cy="1627853"/>
            </a:xfrm>
            <a:prstGeom prst="rect">
              <a:avLst/>
            </a:prstGeom>
            <a:noFill/>
            <a:ln>
              <a:noFill/>
            </a:ln>
          </p:spPr>
        </p:pic>
        <p:sp>
          <p:nvSpPr>
            <p:cNvPr id="177" name="Google Shape;177;p23"/>
            <p:cNvSpPr txBox="1"/>
            <p:nvPr/>
          </p:nvSpPr>
          <p:spPr>
            <a:xfrm>
              <a:off x="2774188" y="3562275"/>
              <a:ext cx="1459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Fiona Lee</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txBox="1"/>
          <p:nvPr>
            <p:ph idx="1" type="body"/>
          </p:nvPr>
        </p:nvSpPr>
        <p:spPr>
          <a:xfrm>
            <a:off x="311700" y="1009838"/>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rPr>
              <a:t>Goal:</a:t>
            </a:r>
            <a:endParaRPr b="1" sz="2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2400">
                <a:solidFill>
                  <a:schemeClr val="dk1"/>
                </a:solidFill>
              </a:rPr>
              <a:t>In this project, BD is interested in extracting more insight from a large-scale, multinational employee survey on professional ethics in their roles at BD to better determine and prevent risks and improve business decisions. </a:t>
            </a:r>
            <a:endParaRPr b="1" sz="2400"/>
          </a:p>
        </p:txBody>
      </p:sp>
      <p:sp>
        <p:nvSpPr>
          <p:cNvPr id="184" name="Google Shape;184;p24"/>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Overview</a:t>
            </a:r>
            <a:endParaRPr b="1" sz="2400">
              <a:solidFill>
                <a:srgbClr val="FFFFFF"/>
              </a:solidFill>
            </a:endParaRPr>
          </a:p>
        </p:txBody>
      </p:sp>
      <p:sp>
        <p:nvSpPr>
          <p:cNvPr id="185" name="Google Shape;185;p24"/>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4"/>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txBox="1"/>
          <p:nvPr>
            <p:ph idx="1" type="body"/>
          </p:nvPr>
        </p:nvSpPr>
        <p:spPr>
          <a:xfrm>
            <a:off x="220875" y="710304"/>
            <a:ext cx="8520600" cy="17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rPr>
              <a:t>53785 employee entries stored in an excel sheet, with 90 survey criteria. File size 26 MB. Supplemented with analysis powerpoints from BD. </a:t>
            </a:r>
            <a:endParaRPr sz="2400">
              <a:solidFill>
                <a:srgbClr val="0000FF"/>
              </a:solidFill>
            </a:endParaRPr>
          </a:p>
        </p:txBody>
      </p:sp>
      <p:sp>
        <p:nvSpPr>
          <p:cNvPr id="193" name="Google Shape;193;p25"/>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Data - 1</a:t>
            </a:r>
            <a:endParaRPr b="1" sz="2400">
              <a:solidFill>
                <a:srgbClr val="FFFFFF"/>
              </a:solidFill>
            </a:endParaRPr>
          </a:p>
        </p:txBody>
      </p:sp>
      <p:sp>
        <p:nvSpPr>
          <p:cNvPr id="194" name="Google Shape;194;p25"/>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5"/>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196" name="Google Shape;196;p25"/>
          <p:cNvPicPr preferRelativeResize="0"/>
          <p:nvPr/>
        </p:nvPicPr>
        <p:blipFill>
          <a:blip r:embed="rId4">
            <a:alphaModFix/>
          </a:blip>
          <a:stretch>
            <a:fillRect/>
          </a:stretch>
        </p:blipFill>
        <p:spPr>
          <a:xfrm>
            <a:off x="947200" y="2191849"/>
            <a:ext cx="6938475" cy="2373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txBox="1"/>
          <p:nvPr>
            <p:ph idx="1" type="body"/>
          </p:nvPr>
        </p:nvSpPr>
        <p:spPr>
          <a:xfrm>
            <a:off x="220875" y="710304"/>
            <a:ext cx="8520600" cy="17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rPr>
              <a:t>53785 employee entries stored in an excel sheet, with 90 survey criteria. File size 26 MB. Supplemented with analysis powerpoints from BD. </a:t>
            </a:r>
            <a:endParaRPr sz="2400">
              <a:solidFill>
                <a:srgbClr val="0000FF"/>
              </a:solidFill>
            </a:endParaRPr>
          </a:p>
        </p:txBody>
      </p:sp>
      <p:sp>
        <p:nvSpPr>
          <p:cNvPr id="203" name="Google Shape;203;p26"/>
          <p:cNvSpPr/>
          <p:nvPr/>
        </p:nvSpPr>
        <p:spPr>
          <a:xfrm>
            <a:off x="0" y="13"/>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Data - 2</a:t>
            </a:r>
            <a:endParaRPr b="1" sz="2400">
              <a:solidFill>
                <a:srgbClr val="FFFFFF"/>
              </a:solidFill>
            </a:endParaRPr>
          </a:p>
        </p:txBody>
      </p:sp>
      <p:sp>
        <p:nvSpPr>
          <p:cNvPr id="204" name="Google Shape;204;p26"/>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6"/>
          <p:cNvPicPr preferRelativeResize="0"/>
          <p:nvPr/>
        </p:nvPicPr>
        <p:blipFill>
          <a:blip r:embed="rId3">
            <a:alphaModFix/>
          </a:blip>
          <a:stretch>
            <a:fillRect/>
          </a:stretch>
        </p:blipFill>
        <p:spPr>
          <a:xfrm>
            <a:off x="574550" y="2209012"/>
            <a:ext cx="3008875" cy="2256675"/>
          </a:xfrm>
          <a:prstGeom prst="rect">
            <a:avLst/>
          </a:prstGeom>
          <a:noFill/>
          <a:ln>
            <a:noFill/>
          </a:ln>
        </p:spPr>
      </p:pic>
      <p:pic>
        <p:nvPicPr>
          <p:cNvPr id="206" name="Google Shape;206;p26"/>
          <p:cNvPicPr preferRelativeResize="0"/>
          <p:nvPr/>
        </p:nvPicPr>
        <p:blipFill>
          <a:blip r:embed="rId4">
            <a:alphaModFix/>
          </a:blip>
          <a:stretch>
            <a:fillRect/>
          </a:stretch>
        </p:blipFill>
        <p:spPr>
          <a:xfrm>
            <a:off x="8163875" y="3934000"/>
            <a:ext cx="817525" cy="830225"/>
          </a:xfrm>
          <a:prstGeom prst="rect">
            <a:avLst/>
          </a:prstGeom>
          <a:noFill/>
          <a:ln>
            <a:noFill/>
          </a:ln>
        </p:spPr>
      </p:pic>
      <p:pic>
        <p:nvPicPr>
          <p:cNvPr id="207" name="Google Shape;207;p26"/>
          <p:cNvPicPr preferRelativeResize="0"/>
          <p:nvPr/>
        </p:nvPicPr>
        <p:blipFill>
          <a:blip r:embed="rId5">
            <a:alphaModFix/>
          </a:blip>
          <a:stretch>
            <a:fillRect/>
          </a:stretch>
        </p:blipFill>
        <p:spPr>
          <a:xfrm>
            <a:off x="4525300" y="2174401"/>
            <a:ext cx="3070374" cy="2325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txBox="1"/>
          <p:nvPr>
            <p:ph idx="1" type="body"/>
          </p:nvPr>
        </p:nvSpPr>
        <p:spPr>
          <a:xfrm>
            <a:off x="220875" y="833351"/>
            <a:ext cx="8520600" cy="3762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Utilizing Python to conduct exploratory analytics such as correlation, word cloud, topic modeling, and t-sne</a:t>
            </a:r>
            <a:endParaRPr sz="2400">
              <a:solidFill>
                <a:srgbClr val="000000"/>
              </a:solidFill>
            </a:endParaRPr>
          </a:p>
          <a:p>
            <a:pPr indent="-381000" lvl="0" marL="457200" rtl="0" algn="l">
              <a:spcBef>
                <a:spcPts val="1600"/>
              </a:spcBef>
              <a:spcAft>
                <a:spcPts val="0"/>
              </a:spcAft>
              <a:buClr>
                <a:srgbClr val="000000"/>
              </a:buClr>
              <a:buSzPts val="2400"/>
              <a:buChar char="●"/>
            </a:pPr>
            <a:r>
              <a:rPr lang="en" sz="2400">
                <a:solidFill>
                  <a:srgbClr val="000000"/>
                </a:solidFill>
              </a:rPr>
              <a:t>Based on the results from the exploratory analytics, build specific models to test variables and hypothesis to gather deeper insight</a:t>
            </a:r>
            <a:endParaRPr sz="2400">
              <a:solidFill>
                <a:srgbClr val="000000"/>
              </a:solidFill>
            </a:endParaRPr>
          </a:p>
          <a:p>
            <a:pPr indent="-381000" lvl="0" marL="457200" rtl="0" algn="l">
              <a:spcBef>
                <a:spcPts val="1600"/>
              </a:spcBef>
              <a:spcAft>
                <a:spcPts val="0"/>
              </a:spcAft>
              <a:buClr>
                <a:srgbClr val="000000"/>
              </a:buClr>
              <a:buSzPts val="2400"/>
              <a:buChar char="●"/>
            </a:pPr>
            <a:r>
              <a:rPr lang="en" sz="2400">
                <a:solidFill>
                  <a:srgbClr val="000000"/>
                </a:solidFill>
              </a:rPr>
              <a:t>In Python, used modules: Panda, numpy, matplotlib, nltk, and wordcloud</a:t>
            </a:r>
            <a:endParaRPr sz="2400">
              <a:solidFill>
                <a:srgbClr val="000000"/>
              </a:solidFill>
            </a:endParaRPr>
          </a:p>
          <a:p>
            <a:pPr indent="0" lvl="0" marL="0" rtl="0" algn="l">
              <a:lnSpc>
                <a:spcPct val="100000"/>
              </a:lnSpc>
              <a:spcBef>
                <a:spcPts val="1600"/>
              </a:spcBef>
              <a:spcAft>
                <a:spcPts val="0"/>
              </a:spcAft>
              <a:buNone/>
            </a:pPr>
            <a:r>
              <a:t/>
            </a:r>
            <a:endParaRPr sz="2400"/>
          </a:p>
        </p:txBody>
      </p:sp>
      <p:sp>
        <p:nvSpPr>
          <p:cNvPr id="214" name="Google Shape;214;p27"/>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Approach</a:t>
            </a:r>
            <a:endParaRPr b="1" sz="2400">
              <a:solidFill>
                <a:srgbClr val="FFFFFF"/>
              </a:solidFill>
            </a:endParaRPr>
          </a:p>
        </p:txBody>
      </p:sp>
      <p:sp>
        <p:nvSpPr>
          <p:cNvPr id="215" name="Google Shape;215;p27"/>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7"/>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Results - VoA Exploratory Analytics</a:t>
            </a:r>
            <a:endParaRPr b="1" sz="2400">
              <a:solidFill>
                <a:srgbClr val="FFFFFF"/>
              </a:solidFill>
            </a:endParaRPr>
          </a:p>
        </p:txBody>
      </p:sp>
      <p:sp>
        <p:nvSpPr>
          <p:cNvPr id="223" name="Google Shape;223;p28"/>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28"/>
          <p:cNvPicPr preferRelativeResize="0"/>
          <p:nvPr/>
        </p:nvPicPr>
        <p:blipFill>
          <a:blip r:embed="rId3">
            <a:alphaModFix/>
          </a:blip>
          <a:stretch>
            <a:fillRect/>
          </a:stretch>
        </p:blipFill>
        <p:spPr>
          <a:xfrm>
            <a:off x="2379125" y="677975"/>
            <a:ext cx="4385739" cy="4094676"/>
          </a:xfrm>
          <a:prstGeom prst="rect">
            <a:avLst/>
          </a:prstGeom>
          <a:noFill/>
          <a:ln>
            <a:noFill/>
          </a:ln>
        </p:spPr>
      </p:pic>
      <p:sp>
        <p:nvSpPr>
          <p:cNvPr id="225" name="Google Shape;225;p28"/>
          <p:cNvSpPr txBox="1"/>
          <p:nvPr/>
        </p:nvSpPr>
        <p:spPr>
          <a:xfrm>
            <a:off x="6871125" y="1269400"/>
            <a:ext cx="1601100" cy="21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Key:</a:t>
            </a:r>
            <a:endParaRPr sz="1200"/>
          </a:p>
          <a:p>
            <a:pPr indent="0" lvl="0" marL="0" rtl="0" algn="l">
              <a:spcBef>
                <a:spcPts val="0"/>
              </a:spcBef>
              <a:spcAft>
                <a:spcPts val="0"/>
              </a:spcAft>
              <a:buNone/>
            </a:pPr>
            <a:r>
              <a:rPr lang="en" sz="1200"/>
              <a:t>Blue - High Correlation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Red - Low Correlation</a:t>
            </a:r>
            <a:endParaRPr sz="1200"/>
          </a:p>
        </p:txBody>
      </p:sp>
      <p:pic>
        <p:nvPicPr>
          <p:cNvPr id="226" name="Google Shape;226;p28"/>
          <p:cNvPicPr preferRelativeResize="0"/>
          <p:nvPr/>
        </p:nvPicPr>
        <p:blipFill>
          <a:blip r:embed="rId4">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Highlights</a:t>
            </a:r>
            <a:endParaRPr b="1" sz="2400">
              <a:solidFill>
                <a:srgbClr val="FFFFFF"/>
              </a:solidFill>
            </a:endParaRPr>
          </a:p>
        </p:txBody>
      </p:sp>
      <p:sp>
        <p:nvSpPr>
          <p:cNvPr id="233" name="Google Shape;233;p29"/>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txBox="1"/>
          <p:nvPr/>
        </p:nvSpPr>
        <p:spPr>
          <a:xfrm>
            <a:off x="220875" y="891550"/>
            <a:ext cx="8694600" cy="368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“My manager supports my efforts to balance my work and personal life.”</a:t>
            </a:r>
            <a:br>
              <a:rPr lang="en">
                <a:solidFill>
                  <a:schemeClr val="dk1"/>
                </a:solidFill>
              </a:rPr>
            </a:br>
            <a:r>
              <a:rPr lang="en">
                <a:solidFill>
                  <a:schemeClr val="dk1"/>
                </a:solidFill>
              </a:rPr>
              <a:t>“My opinions matter.”</a:t>
            </a:r>
            <a:br>
              <a:rPr lang="en">
                <a:solidFill>
                  <a:schemeClr val="dk1"/>
                </a:solidFill>
              </a:rPr>
            </a:br>
            <a:r>
              <a:rPr b="1" lang="en">
                <a:solidFill>
                  <a:schemeClr val="dk1"/>
                </a:solidFill>
              </a:rPr>
              <a:t>61% Correlated</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rtl="0" algn="l">
              <a:spcBef>
                <a:spcPts val="0"/>
              </a:spcBef>
              <a:spcAft>
                <a:spcPts val="0"/>
              </a:spcAft>
              <a:buSzPts val="1400"/>
              <a:buChar char="●"/>
            </a:pPr>
            <a:r>
              <a:rPr lang="en"/>
              <a:t>“My manager gives me regular feedback on my performance”</a:t>
            </a:r>
            <a:br>
              <a:rPr lang="en"/>
            </a:br>
            <a:r>
              <a:rPr lang="en"/>
              <a:t>“My manager supports my skill and career development” </a:t>
            </a:r>
            <a:br>
              <a:rPr lang="en"/>
            </a:br>
            <a:r>
              <a:rPr b="1" lang="en"/>
              <a:t>80% Correlation</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solidFill>
                  <a:schemeClr val="dk1"/>
                </a:solidFill>
              </a:rPr>
              <a:t>All manger related questions are correlated 60% or above</a:t>
            </a:r>
            <a:br>
              <a:rPr b="1" lang="en"/>
            </a:b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“I see a clear link between my work and my department’s objectives”</a:t>
            </a:r>
            <a:br>
              <a:rPr lang="en"/>
            </a:br>
            <a:r>
              <a:rPr lang="en"/>
              <a:t>“I am comfortable discussing concerns with my manager”</a:t>
            </a:r>
            <a:br>
              <a:rPr lang="en"/>
            </a:br>
            <a:r>
              <a:rPr b="1" lang="en"/>
              <a:t>60% Correlation</a:t>
            </a:r>
            <a:endParaRPr b="1"/>
          </a:p>
          <a:p>
            <a:pPr indent="0" lvl="0" marL="457200" rtl="0" algn="l">
              <a:spcBef>
                <a:spcPts val="0"/>
              </a:spcBef>
              <a:spcAft>
                <a:spcPts val="0"/>
              </a:spcAft>
              <a:buNone/>
            </a:pPr>
            <a:r>
              <a:rPr b="1" lang="en"/>
              <a:t> </a:t>
            </a:r>
            <a:endParaRPr/>
          </a:p>
        </p:txBody>
      </p:sp>
      <p:pic>
        <p:nvPicPr>
          <p:cNvPr id="235" name="Google Shape;235;p29"/>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Highlights</a:t>
            </a:r>
            <a:endParaRPr b="1" sz="2400">
              <a:solidFill>
                <a:srgbClr val="FFFFFF"/>
              </a:solidFill>
            </a:endParaRPr>
          </a:p>
        </p:txBody>
      </p:sp>
      <p:sp>
        <p:nvSpPr>
          <p:cNvPr id="242" name="Google Shape;242;p30"/>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txBox="1"/>
          <p:nvPr/>
        </p:nvSpPr>
        <p:spPr>
          <a:xfrm>
            <a:off x="118675" y="891550"/>
            <a:ext cx="4058400" cy="3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600"/>
          </a:p>
          <a:p>
            <a:pPr indent="0" lvl="0" marL="457200" rtl="0" algn="l">
              <a:spcBef>
                <a:spcPts val="0"/>
              </a:spcBef>
              <a:spcAft>
                <a:spcPts val="0"/>
              </a:spcAft>
              <a:buClr>
                <a:schemeClr val="dk1"/>
              </a:buClr>
              <a:buSzPts val="1100"/>
              <a:buFont typeface="Arial"/>
              <a:buNone/>
            </a:pPr>
            <a:r>
              <a:rPr b="1" lang="en" sz="600"/>
              <a:t>4 - My manager shows a strong commitment to ethical business decisions and conduct. </a:t>
            </a:r>
            <a:endParaRPr b="1" sz="600"/>
          </a:p>
          <a:p>
            <a:pPr indent="0" lvl="0" marL="457200" rtl="0" algn="l">
              <a:spcBef>
                <a:spcPts val="0"/>
              </a:spcBef>
              <a:spcAft>
                <a:spcPts val="0"/>
              </a:spcAft>
              <a:buClr>
                <a:schemeClr val="dk1"/>
              </a:buClr>
              <a:buSzPts val="1100"/>
              <a:buFont typeface="Arial"/>
              <a:buNone/>
            </a:pPr>
            <a:r>
              <a:rPr b="1" lang="en" sz="600"/>
              <a:t>-- 4 - I would feel comfortable discussing ethical concerns with my manager. </a:t>
            </a:r>
            <a:endParaRPr b="1" sz="600"/>
          </a:p>
          <a:p>
            <a:pPr indent="0" lvl="0" marL="457200" rtl="0" algn="l">
              <a:spcBef>
                <a:spcPts val="0"/>
              </a:spcBef>
              <a:spcAft>
                <a:spcPts val="0"/>
              </a:spcAft>
              <a:buClr>
                <a:schemeClr val="dk1"/>
              </a:buClr>
              <a:buSzPts val="1100"/>
              <a:buFont typeface="Arial"/>
              <a:buNone/>
            </a:pPr>
            <a:r>
              <a:rPr b="1" lang="en" sz="600"/>
              <a:t> 0.6696173705164487</a:t>
            </a:r>
            <a:endParaRPr b="1" sz="600"/>
          </a:p>
          <a:p>
            <a:pPr indent="0" lvl="0" marL="457200" rtl="0" algn="l">
              <a:spcBef>
                <a:spcPts val="0"/>
              </a:spcBef>
              <a:spcAft>
                <a:spcPts val="0"/>
              </a:spcAft>
              <a:buClr>
                <a:schemeClr val="dk1"/>
              </a:buClr>
              <a:buSzPts val="1100"/>
              <a:buFont typeface="Arial"/>
              <a:buNone/>
            </a:pPr>
            <a:r>
              <a:rPr b="1" lang="en" sz="600"/>
              <a:t>16 - My team has a climate in which diverse perspectives are valued. </a:t>
            </a:r>
            <a:endParaRPr b="1" sz="600"/>
          </a:p>
          <a:p>
            <a:pPr indent="0" lvl="0" marL="457200" rtl="0" algn="l">
              <a:spcBef>
                <a:spcPts val="0"/>
              </a:spcBef>
              <a:spcAft>
                <a:spcPts val="0"/>
              </a:spcAft>
              <a:buClr>
                <a:schemeClr val="dk1"/>
              </a:buClr>
              <a:buSzPts val="1100"/>
              <a:buFont typeface="Arial"/>
              <a:buNone/>
            </a:pPr>
            <a:r>
              <a:rPr b="1" lang="en" sz="600"/>
              <a:t>-- In my department, differences of opinion are expressed in constructive ways. </a:t>
            </a:r>
            <a:endParaRPr b="1" sz="600"/>
          </a:p>
          <a:p>
            <a:pPr indent="0" lvl="0" marL="457200" rtl="0" algn="l">
              <a:spcBef>
                <a:spcPts val="0"/>
              </a:spcBef>
              <a:spcAft>
                <a:spcPts val="0"/>
              </a:spcAft>
              <a:buClr>
                <a:schemeClr val="dk1"/>
              </a:buClr>
              <a:buSzPts val="1100"/>
              <a:buFont typeface="Arial"/>
              <a:buNone/>
            </a:pPr>
            <a:r>
              <a:rPr b="1" lang="en" sz="600"/>
              <a:t> 0.6191630995296119</a:t>
            </a:r>
            <a:endParaRPr b="1" sz="600"/>
          </a:p>
          <a:p>
            <a:pPr indent="0" lvl="0" marL="457200" rtl="0" algn="l">
              <a:spcBef>
                <a:spcPts val="0"/>
              </a:spcBef>
              <a:spcAft>
                <a:spcPts val="0"/>
              </a:spcAft>
              <a:buClr>
                <a:schemeClr val="dk1"/>
              </a:buClr>
              <a:buSzPts val="1100"/>
              <a:buFont typeface="Arial"/>
              <a:buNone/>
            </a:pPr>
            <a:r>
              <a:rPr b="1" lang="en" sz="600"/>
              <a:t>My department leadership keeps employees informed about important matters. </a:t>
            </a:r>
            <a:endParaRPr b="1" sz="600"/>
          </a:p>
          <a:p>
            <a:pPr indent="0" lvl="0" marL="457200" rtl="0" algn="l">
              <a:spcBef>
                <a:spcPts val="0"/>
              </a:spcBef>
              <a:spcAft>
                <a:spcPts val="0"/>
              </a:spcAft>
              <a:buClr>
                <a:schemeClr val="dk1"/>
              </a:buClr>
              <a:buSzPts val="1100"/>
              <a:buFont typeface="Arial"/>
              <a:buNone/>
            </a:pPr>
            <a:r>
              <a:rPr b="1" lang="en" sz="600"/>
              <a:t>-- My department leadership communicates a clear vision for the future. </a:t>
            </a:r>
            <a:endParaRPr b="1" sz="600"/>
          </a:p>
          <a:p>
            <a:pPr indent="0" lvl="0" marL="457200" rtl="0" algn="l">
              <a:spcBef>
                <a:spcPts val="0"/>
              </a:spcBef>
              <a:spcAft>
                <a:spcPts val="0"/>
              </a:spcAft>
              <a:buClr>
                <a:schemeClr val="dk1"/>
              </a:buClr>
              <a:buSzPts val="1100"/>
              <a:buFont typeface="Arial"/>
              <a:buNone/>
            </a:pPr>
            <a:r>
              <a:rPr b="1" lang="en" sz="600"/>
              <a:t> 0.6593363563918104</a:t>
            </a:r>
            <a:endParaRPr b="1" sz="600"/>
          </a:p>
          <a:p>
            <a:pPr indent="0" lvl="0" marL="457200" rtl="0" algn="l">
              <a:spcBef>
                <a:spcPts val="0"/>
              </a:spcBef>
              <a:spcAft>
                <a:spcPts val="0"/>
              </a:spcAft>
              <a:buClr>
                <a:schemeClr val="dk1"/>
              </a:buClr>
              <a:buSzPts val="1100"/>
              <a:buFont typeface="Arial"/>
              <a:buNone/>
            </a:pPr>
            <a:r>
              <a:rPr b="1" lang="en" sz="600"/>
              <a:t>My manager supports my skill and career development. </a:t>
            </a:r>
            <a:endParaRPr b="1" sz="600"/>
          </a:p>
          <a:p>
            <a:pPr indent="0" lvl="0" marL="457200" rtl="0" algn="l">
              <a:spcBef>
                <a:spcPts val="0"/>
              </a:spcBef>
              <a:spcAft>
                <a:spcPts val="0"/>
              </a:spcAft>
              <a:buClr>
                <a:schemeClr val="dk1"/>
              </a:buClr>
              <a:buSzPts val="1100"/>
              <a:buFont typeface="Arial"/>
              <a:buNone/>
            </a:pPr>
            <a:r>
              <a:rPr b="1" lang="en" sz="600"/>
              <a:t>-- 4 - My manager shows a strong commitment to ethical business decisions and conduct. </a:t>
            </a:r>
            <a:endParaRPr b="1" sz="600"/>
          </a:p>
          <a:p>
            <a:pPr indent="0" lvl="0" marL="457200" rtl="0" algn="l">
              <a:spcBef>
                <a:spcPts val="0"/>
              </a:spcBef>
              <a:spcAft>
                <a:spcPts val="0"/>
              </a:spcAft>
              <a:buClr>
                <a:schemeClr val="dk1"/>
              </a:buClr>
              <a:buSzPts val="1100"/>
              <a:buFont typeface="Arial"/>
              <a:buNone/>
            </a:pPr>
            <a:r>
              <a:rPr b="1" lang="en" sz="600"/>
              <a:t> 0.6026504194893165</a:t>
            </a:r>
            <a:endParaRPr b="1" sz="600"/>
          </a:p>
          <a:p>
            <a:pPr indent="0" lvl="0" marL="457200" rtl="0" algn="l">
              <a:spcBef>
                <a:spcPts val="0"/>
              </a:spcBef>
              <a:spcAft>
                <a:spcPts val="0"/>
              </a:spcAft>
              <a:buClr>
                <a:schemeClr val="dk1"/>
              </a:buClr>
              <a:buSzPts val="1100"/>
              <a:buFont typeface="Arial"/>
              <a:buNone/>
            </a:pPr>
            <a:r>
              <a:rPr b="1" lang="en" sz="600"/>
              <a:t>My manager supports my skill and career development. </a:t>
            </a:r>
            <a:endParaRPr b="1" sz="600"/>
          </a:p>
          <a:p>
            <a:pPr indent="0" lvl="0" marL="457200" rtl="0" algn="l">
              <a:spcBef>
                <a:spcPts val="0"/>
              </a:spcBef>
              <a:spcAft>
                <a:spcPts val="0"/>
              </a:spcAft>
              <a:buClr>
                <a:schemeClr val="dk1"/>
              </a:buClr>
              <a:buSzPts val="1100"/>
              <a:buFont typeface="Arial"/>
              <a:buNone/>
            </a:pPr>
            <a:r>
              <a:rPr b="1" lang="en" sz="600"/>
              <a:t>-- My manager supports my efforts to balance my work and personal life. </a:t>
            </a:r>
            <a:endParaRPr b="1" sz="600"/>
          </a:p>
          <a:p>
            <a:pPr indent="0" lvl="0" marL="457200" rtl="0" algn="l">
              <a:spcBef>
                <a:spcPts val="0"/>
              </a:spcBef>
              <a:spcAft>
                <a:spcPts val="0"/>
              </a:spcAft>
              <a:buClr>
                <a:schemeClr val="dk1"/>
              </a:buClr>
              <a:buSzPts val="1100"/>
              <a:buFont typeface="Arial"/>
              <a:buNone/>
            </a:pPr>
            <a:r>
              <a:rPr b="1" lang="en" sz="600"/>
              <a:t> 0.6195763270427845</a:t>
            </a:r>
            <a:endParaRPr b="1" sz="600"/>
          </a:p>
          <a:p>
            <a:pPr indent="0" lvl="0" marL="457200" rtl="0" algn="l">
              <a:spcBef>
                <a:spcPts val="0"/>
              </a:spcBef>
              <a:spcAft>
                <a:spcPts val="0"/>
              </a:spcAft>
              <a:buClr>
                <a:schemeClr val="dk1"/>
              </a:buClr>
              <a:buSzPts val="1100"/>
              <a:buFont typeface="Arial"/>
              <a:buNone/>
            </a:pPr>
            <a:r>
              <a:rPr b="1" lang="en" sz="600"/>
              <a:t>My manager supports my skill and career development. </a:t>
            </a:r>
            <a:endParaRPr b="1" sz="600"/>
          </a:p>
          <a:p>
            <a:pPr indent="0" lvl="0" marL="457200" rtl="0" algn="l">
              <a:spcBef>
                <a:spcPts val="0"/>
              </a:spcBef>
              <a:spcAft>
                <a:spcPts val="0"/>
              </a:spcAft>
              <a:buClr>
                <a:schemeClr val="dk1"/>
              </a:buClr>
              <a:buSzPts val="1100"/>
              <a:buFont typeface="Arial"/>
              <a:buNone/>
            </a:pPr>
            <a:r>
              <a:rPr b="1" lang="en" sz="600"/>
              <a:t>-- I am given the opportunity to improve my skills at BD. </a:t>
            </a:r>
            <a:endParaRPr b="1" sz="600"/>
          </a:p>
          <a:p>
            <a:pPr indent="0" lvl="0" marL="457200" rtl="0" algn="l">
              <a:spcBef>
                <a:spcPts val="0"/>
              </a:spcBef>
              <a:spcAft>
                <a:spcPts val="0"/>
              </a:spcAft>
              <a:buClr>
                <a:schemeClr val="dk1"/>
              </a:buClr>
              <a:buSzPts val="1100"/>
              <a:buFont typeface="Arial"/>
              <a:buNone/>
            </a:pPr>
            <a:r>
              <a:rPr b="1" lang="en" sz="600"/>
              <a:t> 0.6447436710185882</a:t>
            </a:r>
            <a:endParaRPr b="1" sz="600"/>
          </a:p>
          <a:p>
            <a:pPr indent="0" lvl="0" marL="457200" rtl="0" algn="l">
              <a:spcBef>
                <a:spcPts val="0"/>
              </a:spcBef>
              <a:spcAft>
                <a:spcPts val="0"/>
              </a:spcAft>
              <a:buClr>
                <a:schemeClr val="dk1"/>
              </a:buClr>
              <a:buSzPts val="1100"/>
              <a:buFont typeface="Arial"/>
              <a:buNone/>
            </a:pPr>
            <a:r>
              <a:rPr b="1" lang="en" sz="600"/>
              <a:t>When I do an excellent job, my accomplishments are recognized. </a:t>
            </a:r>
            <a:endParaRPr b="1" sz="600"/>
          </a:p>
          <a:p>
            <a:pPr indent="0" lvl="0" marL="457200" rtl="0" algn="l">
              <a:spcBef>
                <a:spcPts val="0"/>
              </a:spcBef>
              <a:spcAft>
                <a:spcPts val="0"/>
              </a:spcAft>
              <a:buClr>
                <a:schemeClr val="dk1"/>
              </a:buClr>
              <a:buSzPts val="1100"/>
              <a:buFont typeface="Arial"/>
              <a:buNone/>
            </a:pPr>
            <a:r>
              <a:rPr b="1" lang="en" sz="600"/>
              <a:t>-- My opinions matter. </a:t>
            </a:r>
            <a:endParaRPr b="1" sz="600"/>
          </a:p>
          <a:p>
            <a:pPr indent="0" lvl="0" marL="457200" rtl="0" algn="l">
              <a:spcBef>
                <a:spcPts val="0"/>
              </a:spcBef>
              <a:spcAft>
                <a:spcPts val="0"/>
              </a:spcAft>
              <a:buClr>
                <a:schemeClr val="dk1"/>
              </a:buClr>
              <a:buSzPts val="1100"/>
              <a:buFont typeface="Arial"/>
              <a:buNone/>
            </a:pPr>
            <a:r>
              <a:rPr b="1" lang="en" sz="600"/>
              <a:t> 0.6110964452683714</a:t>
            </a:r>
            <a:endParaRPr b="1" sz="600"/>
          </a:p>
          <a:p>
            <a:pPr indent="0" lvl="0" marL="457200" rtl="0" algn="l">
              <a:spcBef>
                <a:spcPts val="0"/>
              </a:spcBef>
              <a:spcAft>
                <a:spcPts val="0"/>
              </a:spcAft>
              <a:buClr>
                <a:schemeClr val="dk1"/>
              </a:buClr>
              <a:buSzPts val="1100"/>
              <a:buFont typeface="Arial"/>
              <a:buNone/>
            </a:pPr>
            <a:r>
              <a:rPr b="1" lang="en" sz="600"/>
              <a:t>When I do an excellent job, my accomplishments are recognized. </a:t>
            </a:r>
            <a:endParaRPr b="1" sz="600"/>
          </a:p>
          <a:p>
            <a:pPr indent="0" lvl="0" marL="457200" rtl="0" algn="l">
              <a:spcBef>
                <a:spcPts val="0"/>
              </a:spcBef>
              <a:spcAft>
                <a:spcPts val="0"/>
              </a:spcAft>
              <a:buClr>
                <a:schemeClr val="dk1"/>
              </a:buClr>
              <a:buSzPts val="1100"/>
              <a:buFont typeface="Arial"/>
              <a:buNone/>
            </a:pPr>
            <a:r>
              <a:rPr b="1" lang="en" sz="600"/>
              <a:t>-- My manager gives me regular feedback on my performance. </a:t>
            </a:r>
            <a:endParaRPr b="1" sz="600"/>
          </a:p>
          <a:p>
            <a:pPr indent="0" lvl="0" marL="457200" rtl="0" algn="l">
              <a:spcBef>
                <a:spcPts val="0"/>
              </a:spcBef>
              <a:spcAft>
                <a:spcPts val="0"/>
              </a:spcAft>
              <a:buClr>
                <a:schemeClr val="dk1"/>
              </a:buClr>
              <a:buSzPts val="1100"/>
              <a:buFont typeface="Arial"/>
              <a:buNone/>
            </a:pPr>
            <a:r>
              <a:rPr b="1" lang="en" sz="600"/>
              <a:t> 0.6636713290452699</a:t>
            </a:r>
            <a:endParaRPr b="1" sz="600"/>
          </a:p>
          <a:p>
            <a:pPr indent="0" lvl="0" marL="457200" rtl="0" algn="l">
              <a:spcBef>
                <a:spcPts val="0"/>
              </a:spcBef>
              <a:spcAft>
                <a:spcPts val="0"/>
              </a:spcAft>
              <a:buClr>
                <a:schemeClr val="dk1"/>
              </a:buClr>
              <a:buSzPts val="1100"/>
              <a:buFont typeface="Arial"/>
              <a:buNone/>
            </a:pPr>
            <a:r>
              <a:rPr b="1" lang="en" sz="600"/>
              <a:t>There are opportunities for career advancement for me in BD. </a:t>
            </a:r>
            <a:endParaRPr b="1" sz="600"/>
          </a:p>
          <a:p>
            <a:pPr indent="0" lvl="0" marL="457200" rtl="0" algn="l">
              <a:spcBef>
                <a:spcPts val="0"/>
              </a:spcBef>
              <a:spcAft>
                <a:spcPts val="0"/>
              </a:spcAft>
              <a:buClr>
                <a:schemeClr val="dk1"/>
              </a:buClr>
              <a:buSzPts val="1100"/>
              <a:buFont typeface="Arial"/>
              <a:buNone/>
            </a:pPr>
            <a:r>
              <a:rPr b="1" lang="en" sz="600"/>
              <a:t>-- I am given the opportunity to improve my skills at BD. </a:t>
            </a:r>
            <a:endParaRPr b="1" sz="600"/>
          </a:p>
          <a:p>
            <a:pPr indent="0" lvl="0" marL="457200" rtl="0" algn="l">
              <a:spcBef>
                <a:spcPts val="0"/>
              </a:spcBef>
              <a:spcAft>
                <a:spcPts val="0"/>
              </a:spcAft>
              <a:buClr>
                <a:schemeClr val="dk1"/>
              </a:buClr>
              <a:buSzPts val="1100"/>
              <a:buFont typeface="Arial"/>
              <a:buNone/>
            </a:pPr>
            <a:r>
              <a:rPr b="1" lang="en" sz="600"/>
              <a:t> 0.6173538052683302</a:t>
            </a:r>
            <a:endParaRPr b="1" sz="600"/>
          </a:p>
          <a:p>
            <a:pPr indent="0" lvl="0" marL="457200" rtl="0" algn="l">
              <a:spcBef>
                <a:spcPts val="0"/>
              </a:spcBef>
              <a:spcAft>
                <a:spcPts val="0"/>
              </a:spcAft>
              <a:buClr>
                <a:schemeClr val="dk1"/>
              </a:buClr>
              <a:buSzPts val="1100"/>
              <a:buFont typeface="Arial"/>
              <a:buNone/>
            </a:pPr>
            <a:r>
              <a:rPr b="1" lang="en" sz="600"/>
              <a:t>Employees practice open, honest, and direct communication. </a:t>
            </a:r>
            <a:endParaRPr b="1" sz="600"/>
          </a:p>
          <a:p>
            <a:pPr indent="0" lvl="0" marL="457200" rtl="0" algn="l">
              <a:spcBef>
                <a:spcPts val="0"/>
              </a:spcBef>
              <a:spcAft>
                <a:spcPts val="0"/>
              </a:spcAft>
              <a:buClr>
                <a:schemeClr val="dk1"/>
              </a:buClr>
              <a:buSzPts val="1100"/>
              <a:buFont typeface="Arial"/>
              <a:buNone/>
            </a:pPr>
            <a:r>
              <a:rPr b="1" lang="en" sz="600"/>
              <a:t>-- Employees at BD trust and respect each other. </a:t>
            </a:r>
            <a:endParaRPr b="1" sz="600"/>
          </a:p>
          <a:p>
            <a:pPr indent="0" lvl="0" marL="457200" rtl="0" algn="l">
              <a:spcBef>
                <a:spcPts val="0"/>
              </a:spcBef>
              <a:spcAft>
                <a:spcPts val="0"/>
              </a:spcAft>
              <a:buClr>
                <a:schemeClr val="dk1"/>
              </a:buClr>
              <a:buSzPts val="1100"/>
              <a:buFont typeface="Arial"/>
              <a:buNone/>
            </a:pPr>
            <a:r>
              <a:rPr b="1" lang="en" sz="600"/>
              <a:t> 0.6493202832236025</a:t>
            </a:r>
            <a:endParaRPr b="1" sz="600"/>
          </a:p>
          <a:p>
            <a:pPr indent="0" lvl="0" marL="457200" rtl="0" algn="l">
              <a:spcBef>
                <a:spcPts val="0"/>
              </a:spcBef>
              <a:spcAft>
                <a:spcPts val="0"/>
              </a:spcAft>
              <a:buClr>
                <a:schemeClr val="dk1"/>
              </a:buClr>
              <a:buSzPts val="1100"/>
              <a:buFont typeface="Arial"/>
              <a:buNone/>
            </a:pPr>
            <a:r>
              <a:rPr b="1" lang="en" sz="600"/>
              <a:t>My manager is doing what is necessary to keep its most talented employees. </a:t>
            </a:r>
            <a:endParaRPr b="1" sz="600"/>
          </a:p>
          <a:p>
            <a:pPr indent="0" lvl="0" marL="457200" rtl="0" algn="l">
              <a:spcBef>
                <a:spcPts val="0"/>
              </a:spcBef>
              <a:spcAft>
                <a:spcPts val="0"/>
              </a:spcAft>
              <a:buClr>
                <a:schemeClr val="dk1"/>
              </a:buClr>
              <a:buSzPts val="1100"/>
              <a:buFont typeface="Arial"/>
              <a:buNone/>
            </a:pPr>
            <a:r>
              <a:rPr b="1" lang="en" sz="600"/>
              <a:t>-- My manager gives me regular feedback on my performance. </a:t>
            </a:r>
            <a:endParaRPr b="1" sz="600"/>
          </a:p>
          <a:p>
            <a:pPr indent="0" lvl="0" marL="457200" rtl="0" algn="l">
              <a:spcBef>
                <a:spcPts val="0"/>
              </a:spcBef>
              <a:spcAft>
                <a:spcPts val="0"/>
              </a:spcAft>
              <a:buClr>
                <a:schemeClr val="dk1"/>
              </a:buClr>
              <a:buSzPts val="1100"/>
              <a:buFont typeface="Arial"/>
              <a:buNone/>
            </a:pPr>
            <a:r>
              <a:rPr b="1" lang="en" sz="600"/>
              <a:t> 0.6073419799486783</a:t>
            </a:r>
            <a:endParaRPr b="1" sz="600"/>
          </a:p>
          <a:p>
            <a:pPr indent="0" lvl="0" marL="457200" rtl="0" algn="l">
              <a:spcBef>
                <a:spcPts val="0"/>
              </a:spcBef>
              <a:spcAft>
                <a:spcPts val="0"/>
              </a:spcAft>
              <a:buClr>
                <a:schemeClr val="dk1"/>
              </a:buClr>
              <a:buSzPts val="1100"/>
              <a:buFont typeface="Arial"/>
              <a:buNone/>
            </a:pPr>
            <a:r>
              <a:rPr b="1" lang="en" sz="600"/>
              <a:t>My manager is doing what is necessary to keep its most talented employees. </a:t>
            </a:r>
            <a:endParaRPr b="1" sz="600"/>
          </a:p>
          <a:p>
            <a:pPr indent="0" lvl="0" marL="457200" rtl="0" algn="l">
              <a:spcBef>
                <a:spcPts val="0"/>
              </a:spcBef>
              <a:spcAft>
                <a:spcPts val="0"/>
              </a:spcAft>
              <a:buClr>
                <a:schemeClr val="dk1"/>
              </a:buClr>
              <a:buSzPts val="1100"/>
              <a:buFont typeface="Arial"/>
              <a:buNone/>
            </a:pPr>
            <a:r>
              <a:rPr b="1" lang="en" sz="600"/>
              <a:t>-- My manager supports my skill and career development. </a:t>
            </a:r>
            <a:endParaRPr b="1" sz="600"/>
          </a:p>
          <a:p>
            <a:pPr indent="0" lvl="0" marL="457200" rtl="0" algn="l">
              <a:spcBef>
                <a:spcPts val="0"/>
              </a:spcBef>
              <a:spcAft>
                <a:spcPts val="0"/>
              </a:spcAft>
              <a:buClr>
                <a:schemeClr val="dk1"/>
              </a:buClr>
              <a:buSzPts val="1100"/>
              <a:buFont typeface="Arial"/>
              <a:buNone/>
            </a:pPr>
            <a:r>
              <a:rPr b="1" lang="en" sz="600"/>
              <a:t> 0.6503803126248446</a:t>
            </a:r>
            <a:endParaRPr b="1" sz="600"/>
          </a:p>
          <a:p>
            <a:pPr indent="0" lvl="0" marL="457200" rtl="0" algn="l">
              <a:spcBef>
                <a:spcPts val="0"/>
              </a:spcBef>
              <a:spcAft>
                <a:spcPts val="0"/>
              </a:spcAft>
              <a:buNone/>
            </a:pPr>
            <a:r>
              <a:rPr b="1" lang="en"/>
              <a:t> </a:t>
            </a:r>
            <a:endParaRPr/>
          </a:p>
        </p:txBody>
      </p:sp>
      <p:sp>
        <p:nvSpPr>
          <p:cNvPr id="244" name="Google Shape;244;p30"/>
          <p:cNvSpPr txBox="1"/>
          <p:nvPr/>
        </p:nvSpPr>
        <p:spPr>
          <a:xfrm>
            <a:off x="4177075" y="891550"/>
            <a:ext cx="4553700" cy="3854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600">
                <a:solidFill>
                  <a:schemeClr val="dk1"/>
                </a:solidFill>
              </a:rPr>
              <a:t>My manager is doing what is necessary to keep its most talented employees.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When I do an excellent job, my accomplishments are recognized.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0.6052115173980116</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I feel valued as an employee of BD.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My opinions matter.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0.6213720538985812</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I feel valued as an employee of BD.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I am given the opportunity to improve my skills at BD.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0.6052472669985275</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I feel valued as an employee of BD.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My manager supports my skill and career development.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0.6061963429240724</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I feel valued as an employee of BD.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When I do an excellent job, my accomplishments are recognized.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0.6420474830273555</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I feel valued as an employee of BD.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I would recommend BD as a good place to work.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0.6332326556208497</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My manager keeps commitments.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-- 4 - My manager shows a strong commitment to ethical business decisions and conduct.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0.6632663976340216</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My manager keeps commitments.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My manager gives me regular feedback on my performance.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0.6322954024515262</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My manager keeps commitments.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My manager supports my skill and career development.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0.6661309259563658</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My manager keeps commitments.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When I do an excellent job, my accomplishments are recognized.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0.6044415424017536</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My manager keeps commitments.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My manager is doing what is necessary to keep its most talented employees.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0.7132096996421807</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My manager provides an atmosphere of open communication.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-- 4 - I would feel comfortable discussing ethical concerns with my manager.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0.6421996380746638</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My manager provides an atmosphere of open communication.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-- 4 - My manager shows a strong commitment to ethical business decisions and conduct. </a:t>
            </a:r>
            <a:endParaRPr b="1" sz="600">
              <a:solidFill>
                <a:schemeClr val="dk1"/>
              </a:solidFill>
            </a:endParaRPr>
          </a:p>
          <a:p>
            <a:pPr indent="0" lvl="0" marL="457200" rtl="0" algn="l">
              <a:spcBef>
                <a:spcPts val="0"/>
              </a:spcBef>
              <a:spcAft>
                <a:spcPts val="0"/>
              </a:spcAft>
              <a:buClr>
                <a:schemeClr val="dk1"/>
              </a:buClr>
              <a:buSzPts val="1100"/>
              <a:buFont typeface="Arial"/>
              <a:buNone/>
            </a:pPr>
            <a:r>
              <a:rPr b="1" lang="en" sz="600">
                <a:solidFill>
                  <a:schemeClr val="dk1"/>
                </a:solidFill>
              </a:rPr>
              <a:t> 0.6617059963035498</a:t>
            </a:r>
            <a:endParaRPr b="1" sz="600">
              <a:solidFill>
                <a:schemeClr val="dk1"/>
              </a:solidFill>
            </a:endParaRPr>
          </a:p>
          <a:p>
            <a:pPr indent="0" lvl="0" marL="457200" rtl="0" algn="l">
              <a:spcBef>
                <a:spcPts val="0"/>
              </a:spcBef>
              <a:spcAft>
                <a:spcPts val="0"/>
              </a:spcAft>
              <a:buClr>
                <a:schemeClr val="dk1"/>
              </a:buClr>
              <a:buSzPts val="1100"/>
              <a:buFont typeface="Arial"/>
              <a:buNone/>
            </a:pPr>
            <a:r>
              <a:t/>
            </a:r>
            <a:endParaRPr b="1" sz="600">
              <a:solidFill>
                <a:schemeClr val="dk1"/>
              </a:solidFill>
            </a:endParaRPr>
          </a:p>
          <a:p>
            <a:pPr indent="0" lvl="0" marL="0" rtl="0" algn="l">
              <a:spcBef>
                <a:spcPts val="0"/>
              </a:spcBef>
              <a:spcAft>
                <a:spcPts val="0"/>
              </a:spcAft>
              <a:buNone/>
            </a:pPr>
            <a:r>
              <a:t/>
            </a:r>
            <a:endParaRPr/>
          </a:p>
        </p:txBody>
      </p:sp>
      <p:pic>
        <p:nvPicPr>
          <p:cNvPr id="245" name="Google Shape;245;p30"/>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Insights from Results </a:t>
            </a:r>
            <a:endParaRPr b="1" sz="2400">
              <a:solidFill>
                <a:srgbClr val="FFFFFF"/>
              </a:solidFill>
            </a:endParaRPr>
          </a:p>
        </p:txBody>
      </p:sp>
      <p:sp>
        <p:nvSpPr>
          <p:cNvPr id="252" name="Google Shape;252;p31"/>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txBox="1"/>
          <p:nvPr/>
        </p:nvSpPr>
        <p:spPr>
          <a:xfrm>
            <a:off x="126375" y="1014158"/>
            <a:ext cx="8709600" cy="3115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Highly correlated questions could be looked into further</a:t>
            </a:r>
            <a:endParaRPr sz="2400"/>
          </a:p>
          <a:p>
            <a:pPr indent="-381000" lvl="0" marL="457200" rtl="0" algn="l">
              <a:spcBef>
                <a:spcPts val="0"/>
              </a:spcBef>
              <a:spcAft>
                <a:spcPts val="0"/>
              </a:spcAft>
              <a:buSzPts val="2400"/>
              <a:buChar char="●"/>
            </a:pPr>
            <a:r>
              <a:rPr lang="en" sz="2400"/>
              <a:t>Very high correlations (80%+) might mean you don’t need to ask both</a:t>
            </a:r>
            <a:endParaRPr sz="2400"/>
          </a:p>
          <a:p>
            <a:pPr indent="-381000" lvl="1" marL="914400" rtl="0" algn="l">
              <a:spcBef>
                <a:spcPts val="0"/>
              </a:spcBef>
              <a:spcAft>
                <a:spcPts val="0"/>
              </a:spcAft>
              <a:buSzPts val="2400"/>
              <a:buChar char="○"/>
            </a:pPr>
            <a:r>
              <a:rPr lang="en" sz="2400"/>
              <a:t>Assumptions can be made about some of the other questions if one is very high</a:t>
            </a:r>
            <a:endParaRPr sz="2400"/>
          </a:p>
          <a:p>
            <a:pPr indent="-381000" lvl="0" marL="457200" rtl="0" algn="l">
              <a:spcBef>
                <a:spcPts val="0"/>
              </a:spcBef>
              <a:spcAft>
                <a:spcPts val="0"/>
              </a:spcAft>
              <a:buSzPts val="2400"/>
              <a:buChar char="●"/>
            </a:pPr>
            <a:r>
              <a:rPr lang="en" sz="2400"/>
              <a:t>Could also be done with specific regions</a:t>
            </a:r>
            <a:endParaRPr sz="2400"/>
          </a:p>
          <a:p>
            <a:pPr indent="-381000" lvl="0" marL="457200" rtl="0" algn="l">
              <a:spcBef>
                <a:spcPts val="0"/>
              </a:spcBef>
              <a:spcAft>
                <a:spcPts val="0"/>
              </a:spcAft>
              <a:buSzPts val="2400"/>
              <a:buChar char="●"/>
            </a:pPr>
            <a:r>
              <a:rPr lang="en" sz="2400"/>
              <a:t>Refining regions and categories would be needed for further insight</a:t>
            </a:r>
            <a:endParaRPr sz="24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a:p>
        </p:txBody>
      </p:sp>
      <p:pic>
        <p:nvPicPr>
          <p:cNvPr id="254" name="Google Shape;254;p31"/>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Results - </a:t>
            </a:r>
            <a:r>
              <a:rPr b="1" lang="en" sz="2400">
                <a:solidFill>
                  <a:srgbClr val="FFFFFF"/>
                </a:solidFill>
              </a:rPr>
              <a:t>Grouping</a:t>
            </a:r>
            <a:endParaRPr b="1" sz="2400">
              <a:solidFill>
                <a:srgbClr val="FFFFFF"/>
              </a:solidFill>
            </a:endParaRPr>
          </a:p>
        </p:txBody>
      </p:sp>
      <p:sp>
        <p:nvSpPr>
          <p:cNvPr id="261" name="Google Shape;261;p32"/>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nvSpPr>
        <p:spPr>
          <a:xfrm>
            <a:off x="205750" y="754375"/>
            <a:ext cx="8709600" cy="3771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What are the criteria/metrics that determine the employee satisfaction the most?</a:t>
            </a:r>
            <a:endParaRPr sz="2000"/>
          </a:p>
          <a:p>
            <a:pPr indent="-355600" lvl="0" marL="457200" rtl="0" algn="l">
              <a:spcBef>
                <a:spcPts val="0"/>
              </a:spcBef>
              <a:spcAft>
                <a:spcPts val="0"/>
              </a:spcAft>
              <a:buSzPts val="2000"/>
              <a:buChar char="●"/>
            </a:pPr>
            <a:r>
              <a:rPr lang="en" sz="2000"/>
              <a:t>Subsets/clusters of questions based on common themes</a:t>
            </a:r>
            <a:endParaRPr sz="2000"/>
          </a:p>
          <a:p>
            <a:pPr indent="-355600" lvl="1" marL="914400" rtl="0" algn="l">
              <a:spcBef>
                <a:spcPts val="0"/>
              </a:spcBef>
              <a:spcAft>
                <a:spcPts val="0"/>
              </a:spcAft>
              <a:buSzPts val="2000"/>
              <a:buChar char="○"/>
            </a:pPr>
            <a:r>
              <a:rPr lang="en" sz="2000"/>
              <a:t>Culture</a:t>
            </a:r>
            <a:endParaRPr sz="2000"/>
          </a:p>
          <a:p>
            <a:pPr indent="-355600" lvl="1" marL="914400" rtl="0" algn="l">
              <a:spcBef>
                <a:spcPts val="0"/>
              </a:spcBef>
              <a:spcAft>
                <a:spcPts val="0"/>
              </a:spcAft>
              <a:buSzPts val="2000"/>
              <a:buChar char="○"/>
            </a:pPr>
            <a:r>
              <a:rPr lang="en" sz="2000"/>
              <a:t>Employee Support</a:t>
            </a:r>
            <a:endParaRPr sz="2000"/>
          </a:p>
          <a:p>
            <a:pPr indent="-355600" lvl="1" marL="914400" rtl="0" algn="l">
              <a:spcBef>
                <a:spcPts val="0"/>
              </a:spcBef>
              <a:spcAft>
                <a:spcPts val="0"/>
              </a:spcAft>
              <a:buSzPts val="2000"/>
              <a:buChar char="○"/>
            </a:pPr>
            <a:r>
              <a:rPr lang="en" sz="2000"/>
              <a:t>Ethics</a:t>
            </a:r>
            <a:endParaRPr sz="2000"/>
          </a:p>
          <a:p>
            <a:pPr indent="-355600" lvl="1" marL="914400" rtl="0" algn="l">
              <a:spcBef>
                <a:spcPts val="0"/>
              </a:spcBef>
              <a:spcAft>
                <a:spcPts val="0"/>
              </a:spcAft>
              <a:buSzPts val="2000"/>
              <a:buChar char="○"/>
            </a:pPr>
            <a:r>
              <a:rPr lang="en" sz="2000"/>
              <a:t>Management</a:t>
            </a:r>
            <a:endParaRPr sz="2000"/>
          </a:p>
          <a:p>
            <a:pPr indent="-355600" lvl="1" marL="914400" rtl="0" algn="l">
              <a:spcBef>
                <a:spcPts val="0"/>
              </a:spcBef>
              <a:spcAft>
                <a:spcPts val="0"/>
              </a:spcAft>
              <a:buSzPts val="2000"/>
              <a:buChar char="○"/>
            </a:pPr>
            <a:r>
              <a:rPr lang="en" sz="2000"/>
              <a:t>Workflow/Processes</a:t>
            </a:r>
            <a:endParaRPr sz="2000"/>
          </a:p>
          <a:p>
            <a:pPr indent="-355600" lvl="1" marL="914400" rtl="0" algn="l">
              <a:spcBef>
                <a:spcPts val="0"/>
              </a:spcBef>
              <a:spcAft>
                <a:spcPts val="0"/>
              </a:spcAft>
              <a:buSzPts val="2000"/>
              <a:buChar char="○"/>
            </a:pPr>
            <a:r>
              <a:rPr lang="en" sz="2000"/>
              <a:t>Satisfaction Composite</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Did further analysis on region based on these subgroups</a:t>
            </a:r>
            <a:endParaRPr sz="20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a:p>
        </p:txBody>
      </p:sp>
      <p:pic>
        <p:nvPicPr>
          <p:cNvPr id="263" name="Google Shape;263;p32"/>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Rutgers MBS Team Overview</a:t>
            </a:r>
            <a:endParaRPr b="1" sz="2400">
              <a:solidFill>
                <a:srgbClr val="FFFFFF"/>
              </a:solidFill>
            </a:endParaRPr>
          </a:p>
        </p:txBody>
      </p:sp>
      <p:sp>
        <p:nvSpPr>
          <p:cNvPr id="68" name="Google Shape;68;p15"/>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5"/>
          <p:cNvPicPr preferRelativeResize="0"/>
          <p:nvPr/>
        </p:nvPicPr>
        <p:blipFill>
          <a:blip r:embed="rId3">
            <a:alphaModFix/>
          </a:blip>
          <a:stretch>
            <a:fillRect/>
          </a:stretch>
        </p:blipFill>
        <p:spPr>
          <a:xfrm>
            <a:off x="8163875" y="3934000"/>
            <a:ext cx="817525" cy="830225"/>
          </a:xfrm>
          <a:prstGeom prst="rect">
            <a:avLst/>
          </a:prstGeom>
          <a:noFill/>
          <a:ln>
            <a:noFill/>
          </a:ln>
        </p:spPr>
      </p:pic>
      <p:grpSp>
        <p:nvGrpSpPr>
          <p:cNvPr id="70" name="Google Shape;70;p15"/>
          <p:cNvGrpSpPr/>
          <p:nvPr/>
        </p:nvGrpSpPr>
        <p:grpSpPr>
          <a:xfrm>
            <a:off x="164638" y="668323"/>
            <a:ext cx="8520600" cy="2115527"/>
            <a:chOff x="220875" y="1657723"/>
            <a:chExt cx="8520600" cy="2115527"/>
          </a:xfrm>
        </p:grpSpPr>
        <p:sp>
          <p:nvSpPr>
            <p:cNvPr id="71" name="Google Shape;71;p15"/>
            <p:cNvSpPr txBox="1"/>
            <p:nvPr/>
          </p:nvSpPr>
          <p:spPr>
            <a:xfrm>
              <a:off x="334138" y="3486138"/>
              <a:ext cx="1459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Jenny Chen</a:t>
              </a:r>
              <a:endParaRPr/>
            </a:p>
          </p:txBody>
        </p:sp>
        <p:sp>
          <p:nvSpPr>
            <p:cNvPr id="72" name="Google Shape;72;p15"/>
            <p:cNvSpPr txBox="1"/>
            <p:nvPr/>
          </p:nvSpPr>
          <p:spPr>
            <a:xfrm>
              <a:off x="7282275" y="3449575"/>
              <a:ext cx="1459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Rudy Winkler</a:t>
              </a:r>
              <a:endParaRPr/>
            </a:p>
          </p:txBody>
        </p:sp>
        <p:sp>
          <p:nvSpPr>
            <p:cNvPr id="73" name="Google Shape;73;p15"/>
            <p:cNvSpPr txBox="1"/>
            <p:nvPr/>
          </p:nvSpPr>
          <p:spPr>
            <a:xfrm>
              <a:off x="5084475" y="3449575"/>
              <a:ext cx="1459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Usama Saifi</a:t>
              </a:r>
              <a:endParaRPr/>
            </a:p>
          </p:txBody>
        </p:sp>
        <p:pic>
          <p:nvPicPr>
            <p:cNvPr id="74" name="Google Shape;74;p15"/>
            <p:cNvPicPr preferRelativeResize="0"/>
            <p:nvPr/>
          </p:nvPicPr>
          <p:blipFill rotWithShape="1">
            <a:blip r:embed="rId4">
              <a:alphaModFix/>
            </a:blip>
            <a:srcRect b="6979" l="0" r="50475" t="34465"/>
            <a:stretch/>
          </p:blipFill>
          <p:spPr>
            <a:xfrm>
              <a:off x="4966426" y="1657725"/>
              <a:ext cx="1459200" cy="1725311"/>
            </a:xfrm>
            <a:prstGeom prst="rect">
              <a:avLst/>
            </a:prstGeom>
            <a:noFill/>
            <a:ln>
              <a:noFill/>
            </a:ln>
          </p:spPr>
        </p:pic>
        <p:pic>
          <p:nvPicPr>
            <p:cNvPr id="75" name="Google Shape;75;p15"/>
            <p:cNvPicPr preferRelativeResize="0"/>
            <p:nvPr/>
          </p:nvPicPr>
          <p:blipFill>
            <a:blip r:embed="rId5">
              <a:alphaModFix/>
            </a:blip>
            <a:stretch>
              <a:fillRect/>
            </a:stretch>
          </p:blipFill>
          <p:spPr>
            <a:xfrm>
              <a:off x="7113650" y="1706462"/>
              <a:ext cx="1627825" cy="1627825"/>
            </a:xfrm>
            <a:prstGeom prst="rect">
              <a:avLst/>
            </a:prstGeom>
            <a:noFill/>
            <a:ln>
              <a:noFill/>
            </a:ln>
          </p:spPr>
        </p:pic>
        <p:pic>
          <p:nvPicPr>
            <p:cNvPr id="76" name="Google Shape;76;p15"/>
            <p:cNvPicPr preferRelativeResize="0"/>
            <p:nvPr/>
          </p:nvPicPr>
          <p:blipFill>
            <a:blip r:embed="rId6">
              <a:alphaModFix/>
            </a:blip>
            <a:stretch>
              <a:fillRect/>
            </a:stretch>
          </p:blipFill>
          <p:spPr>
            <a:xfrm>
              <a:off x="220875" y="1657723"/>
              <a:ext cx="1685725" cy="1685725"/>
            </a:xfrm>
            <a:prstGeom prst="rect">
              <a:avLst/>
            </a:prstGeom>
            <a:noFill/>
            <a:ln>
              <a:noFill/>
            </a:ln>
          </p:spPr>
        </p:pic>
        <p:pic>
          <p:nvPicPr>
            <p:cNvPr id="77" name="Google Shape;77;p15"/>
            <p:cNvPicPr preferRelativeResize="0"/>
            <p:nvPr/>
          </p:nvPicPr>
          <p:blipFill>
            <a:blip r:embed="rId7">
              <a:alphaModFix/>
            </a:blip>
            <a:stretch>
              <a:fillRect/>
            </a:stretch>
          </p:blipFill>
          <p:spPr>
            <a:xfrm>
              <a:off x="2546925" y="1686649"/>
              <a:ext cx="1627826" cy="1627853"/>
            </a:xfrm>
            <a:prstGeom prst="rect">
              <a:avLst/>
            </a:prstGeom>
            <a:noFill/>
            <a:ln>
              <a:noFill/>
            </a:ln>
          </p:spPr>
        </p:pic>
        <p:sp>
          <p:nvSpPr>
            <p:cNvPr id="78" name="Google Shape;78;p15"/>
            <p:cNvSpPr txBox="1"/>
            <p:nvPr/>
          </p:nvSpPr>
          <p:spPr>
            <a:xfrm>
              <a:off x="2774213" y="3486150"/>
              <a:ext cx="1459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Fiona Lee</a:t>
              </a:r>
              <a:endParaRPr/>
            </a:p>
          </p:txBody>
        </p:sp>
      </p:grpSp>
      <p:sp>
        <p:nvSpPr>
          <p:cNvPr id="79" name="Google Shape;79;p15"/>
          <p:cNvSpPr txBox="1"/>
          <p:nvPr/>
        </p:nvSpPr>
        <p:spPr>
          <a:xfrm>
            <a:off x="2387675" y="4500450"/>
            <a:ext cx="20301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Wanfei (Felicia) Luo</a:t>
            </a:r>
            <a:endParaRPr/>
          </a:p>
        </p:txBody>
      </p:sp>
      <p:sp>
        <p:nvSpPr>
          <p:cNvPr id="80" name="Google Shape;80;p15"/>
          <p:cNvSpPr txBox="1"/>
          <p:nvPr/>
        </p:nvSpPr>
        <p:spPr>
          <a:xfrm>
            <a:off x="316800" y="4500450"/>
            <a:ext cx="1459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Aditi Kulkarni</a:t>
            </a:r>
            <a:endParaRPr/>
          </a:p>
        </p:txBody>
      </p:sp>
      <p:pic>
        <p:nvPicPr>
          <p:cNvPr id="81" name="Google Shape;81;p15"/>
          <p:cNvPicPr preferRelativeResize="0"/>
          <p:nvPr/>
        </p:nvPicPr>
        <p:blipFill rotWithShape="1">
          <a:blip r:embed="rId8">
            <a:alphaModFix/>
          </a:blip>
          <a:srcRect b="22630" l="0" r="0" t="0"/>
          <a:stretch/>
        </p:blipFill>
        <p:spPr>
          <a:xfrm>
            <a:off x="2526950" y="2859975"/>
            <a:ext cx="1598834" cy="1649370"/>
          </a:xfrm>
          <a:prstGeom prst="rect">
            <a:avLst/>
          </a:prstGeom>
          <a:noFill/>
          <a:ln>
            <a:noFill/>
          </a:ln>
        </p:spPr>
      </p:pic>
      <p:pic>
        <p:nvPicPr>
          <p:cNvPr id="82" name="Google Shape;82;p15"/>
          <p:cNvPicPr preferRelativeResize="0"/>
          <p:nvPr/>
        </p:nvPicPr>
        <p:blipFill rotWithShape="1">
          <a:blip r:embed="rId9">
            <a:alphaModFix/>
          </a:blip>
          <a:srcRect b="23541" l="0" r="0" t="10991"/>
          <a:stretch/>
        </p:blipFill>
        <p:spPr>
          <a:xfrm>
            <a:off x="246975" y="2926525"/>
            <a:ext cx="1598824" cy="16493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Results - </a:t>
            </a:r>
            <a:r>
              <a:rPr b="1" lang="en" sz="2400">
                <a:solidFill>
                  <a:srgbClr val="FFFFFF"/>
                </a:solidFill>
              </a:rPr>
              <a:t>Grouping / Negative Responses</a:t>
            </a:r>
            <a:endParaRPr b="1" sz="2400">
              <a:solidFill>
                <a:srgbClr val="FFFFFF"/>
              </a:solidFill>
            </a:endParaRPr>
          </a:p>
        </p:txBody>
      </p:sp>
      <p:sp>
        <p:nvSpPr>
          <p:cNvPr id="270" name="Google Shape;270;p33"/>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3"/>
          <p:cNvPicPr preferRelativeResize="0"/>
          <p:nvPr/>
        </p:nvPicPr>
        <p:blipFill>
          <a:blip r:embed="rId3">
            <a:alphaModFix/>
          </a:blip>
          <a:stretch>
            <a:fillRect/>
          </a:stretch>
        </p:blipFill>
        <p:spPr>
          <a:xfrm>
            <a:off x="152400" y="1192238"/>
            <a:ext cx="8839199" cy="3051628"/>
          </a:xfrm>
          <a:prstGeom prst="rect">
            <a:avLst/>
          </a:prstGeom>
          <a:noFill/>
          <a:ln>
            <a:noFill/>
          </a:ln>
        </p:spPr>
      </p:pic>
      <p:pic>
        <p:nvPicPr>
          <p:cNvPr id="272" name="Google Shape;272;p33"/>
          <p:cNvPicPr preferRelativeResize="0"/>
          <p:nvPr/>
        </p:nvPicPr>
        <p:blipFill>
          <a:blip r:embed="rId4">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Insights from Results </a:t>
            </a:r>
            <a:endParaRPr b="1" sz="2400">
              <a:solidFill>
                <a:srgbClr val="FFFFFF"/>
              </a:solidFill>
            </a:endParaRPr>
          </a:p>
        </p:txBody>
      </p:sp>
      <p:sp>
        <p:nvSpPr>
          <p:cNvPr id="279" name="Google Shape;279;p34"/>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txBox="1"/>
          <p:nvPr/>
        </p:nvSpPr>
        <p:spPr>
          <a:xfrm>
            <a:off x="205750" y="754375"/>
            <a:ext cx="8709600" cy="3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Chart can give insights into what business areas are suffering in employee’s eyes in certain areas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solidFill>
                  <a:schemeClr val="dk1"/>
                </a:solidFill>
              </a:rPr>
              <a:t>Chart can give insights into what regions are having difficulties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en" sz="1800"/>
              <a:t>Grouping questions and regions can lead to further insights</a:t>
            </a:r>
            <a:endParaRPr sz="1800"/>
          </a:p>
        </p:txBody>
      </p:sp>
      <p:pic>
        <p:nvPicPr>
          <p:cNvPr id="281" name="Google Shape;281;p34"/>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Results - </a:t>
            </a:r>
            <a:r>
              <a:rPr b="1" lang="en" sz="2400">
                <a:solidFill>
                  <a:srgbClr val="FFFFFF"/>
                </a:solidFill>
              </a:rPr>
              <a:t>Word Clouds</a:t>
            </a:r>
            <a:endParaRPr b="1" sz="2400">
              <a:solidFill>
                <a:srgbClr val="FFFFFF"/>
              </a:solidFill>
            </a:endParaRPr>
          </a:p>
        </p:txBody>
      </p:sp>
      <p:sp>
        <p:nvSpPr>
          <p:cNvPr id="288" name="Google Shape;288;p35"/>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35"/>
          <p:cNvPicPr preferRelativeResize="0"/>
          <p:nvPr/>
        </p:nvPicPr>
        <p:blipFill>
          <a:blip r:embed="rId3">
            <a:alphaModFix/>
          </a:blip>
          <a:stretch>
            <a:fillRect/>
          </a:stretch>
        </p:blipFill>
        <p:spPr>
          <a:xfrm>
            <a:off x="133219" y="654931"/>
            <a:ext cx="3629876" cy="1998375"/>
          </a:xfrm>
          <a:prstGeom prst="rect">
            <a:avLst/>
          </a:prstGeom>
          <a:noFill/>
          <a:ln>
            <a:noFill/>
          </a:ln>
        </p:spPr>
      </p:pic>
      <p:pic>
        <p:nvPicPr>
          <p:cNvPr id="290" name="Google Shape;290;p35"/>
          <p:cNvPicPr preferRelativeResize="0"/>
          <p:nvPr/>
        </p:nvPicPr>
        <p:blipFill>
          <a:blip r:embed="rId4">
            <a:alphaModFix/>
          </a:blip>
          <a:stretch>
            <a:fillRect/>
          </a:stretch>
        </p:blipFill>
        <p:spPr>
          <a:xfrm>
            <a:off x="5559876" y="702627"/>
            <a:ext cx="3406781" cy="1902950"/>
          </a:xfrm>
          <a:prstGeom prst="rect">
            <a:avLst/>
          </a:prstGeom>
          <a:noFill/>
          <a:ln>
            <a:noFill/>
          </a:ln>
        </p:spPr>
      </p:pic>
      <p:pic>
        <p:nvPicPr>
          <p:cNvPr id="291" name="Google Shape;291;p35"/>
          <p:cNvPicPr preferRelativeResize="0"/>
          <p:nvPr/>
        </p:nvPicPr>
        <p:blipFill>
          <a:blip r:embed="rId5">
            <a:alphaModFix/>
          </a:blip>
          <a:stretch>
            <a:fillRect/>
          </a:stretch>
        </p:blipFill>
        <p:spPr>
          <a:xfrm>
            <a:off x="2742357" y="2757977"/>
            <a:ext cx="3659279" cy="1938473"/>
          </a:xfrm>
          <a:prstGeom prst="rect">
            <a:avLst/>
          </a:prstGeom>
          <a:noFill/>
          <a:ln>
            <a:noFill/>
          </a:ln>
        </p:spPr>
      </p:pic>
      <p:pic>
        <p:nvPicPr>
          <p:cNvPr id="292" name="Google Shape;292;p35"/>
          <p:cNvPicPr preferRelativeResize="0"/>
          <p:nvPr/>
        </p:nvPicPr>
        <p:blipFill>
          <a:blip r:embed="rId6">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Results - </a:t>
            </a:r>
            <a:r>
              <a:rPr b="1" lang="en" sz="2400">
                <a:solidFill>
                  <a:srgbClr val="FFFFFF"/>
                </a:solidFill>
              </a:rPr>
              <a:t>Word Clouds</a:t>
            </a:r>
            <a:endParaRPr b="1" sz="2400">
              <a:solidFill>
                <a:srgbClr val="FFFFFF"/>
              </a:solidFill>
            </a:endParaRPr>
          </a:p>
        </p:txBody>
      </p:sp>
      <p:sp>
        <p:nvSpPr>
          <p:cNvPr id="299" name="Google Shape;299;p36"/>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36"/>
          <p:cNvPicPr preferRelativeResize="0"/>
          <p:nvPr/>
        </p:nvPicPr>
        <p:blipFill>
          <a:blip r:embed="rId3">
            <a:alphaModFix/>
          </a:blip>
          <a:stretch>
            <a:fillRect/>
          </a:stretch>
        </p:blipFill>
        <p:spPr>
          <a:xfrm>
            <a:off x="1269667" y="910473"/>
            <a:ext cx="6604676" cy="3498776"/>
          </a:xfrm>
          <a:prstGeom prst="rect">
            <a:avLst/>
          </a:prstGeom>
          <a:noFill/>
          <a:ln>
            <a:noFill/>
          </a:ln>
        </p:spPr>
      </p:pic>
      <p:pic>
        <p:nvPicPr>
          <p:cNvPr id="301" name="Google Shape;301;p36"/>
          <p:cNvPicPr preferRelativeResize="0"/>
          <p:nvPr/>
        </p:nvPicPr>
        <p:blipFill>
          <a:blip r:embed="rId4">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Results - </a:t>
            </a:r>
            <a:r>
              <a:rPr b="1" lang="en" sz="2400">
                <a:solidFill>
                  <a:srgbClr val="FFFFFF"/>
                </a:solidFill>
              </a:rPr>
              <a:t>Topic Modeling</a:t>
            </a:r>
            <a:endParaRPr b="1" sz="2400">
              <a:solidFill>
                <a:srgbClr val="FFFFFF"/>
              </a:solidFill>
            </a:endParaRPr>
          </a:p>
        </p:txBody>
      </p:sp>
      <p:sp>
        <p:nvSpPr>
          <p:cNvPr id="308" name="Google Shape;308;p37"/>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txBox="1"/>
          <p:nvPr/>
        </p:nvSpPr>
        <p:spPr>
          <a:xfrm>
            <a:off x="384050" y="809250"/>
            <a:ext cx="8357400" cy="38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What is topic modeling?</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 way for us to group the free response texts into “topics”</a:t>
            </a:r>
            <a:endParaRPr sz="1800"/>
          </a:p>
          <a:p>
            <a:pPr indent="-342900" lvl="0" marL="457200" rtl="0" algn="l">
              <a:spcBef>
                <a:spcPts val="0"/>
              </a:spcBef>
              <a:spcAft>
                <a:spcPts val="0"/>
              </a:spcAft>
              <a:buSzPts val="1800"/>
              <a:buChar char="●"/>
            </a:pPr>
            <a:r>
              <a:rPr lang="en" sz="1800"/>
              <a:t>10 Topics were made the describe general trends from the free response text box</a:t>
            </a:r>
            <a:endParaRPr sz="1800"/>
          </a:p>
          <a:p>
            <a:pPr indent="-342900" lvl="0" marL="457200" rtl="0" algn="l">
              <a:spcBef>
                <a:spcPts val="0"/>
              </a:spcBef>
              <a:spcAft>
                <a:spcPts val="0"/>
              </a:spcAft>
              <a:buSzPts val="1800"/>
              <a:buChar char="●"/>
            </a:pPr>
            <a:r>
              <a:rPr lang="en" sz="1800"/>
              <a:t>Done use NLTK</a:t>
            </a:r>
            <a:endParaRPr sz="1800"/>
          </a:p>
        </p:txBody>
      </p:sp>
      <p:pic>
        <p:nvPicPr>
          <p:cNvPr id="310" name="Google Shape;310;p37"/>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8"/>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Results - </a:t>
            </a:r>
            <a:r>
              <a:rPr b="1" lang="en" sz="2400">
                <a:solidFill>
                  <a:srgbClr val="FFFFFF"/>
                </a:solidFill>
              </a:rPr>
              <a:t>VoA Topic Modeling</a:t>
            </a:r>
            <a:endParaRPr b="1" sz="2400">
              <a:solidFill>
                <a:srgbClr val="FFFFFF"/>
              </a:solidFill>
            </a:endParaRPr>
          </a:p>
        </p:txBody>
      </p:sp>
      <p:sp>
        <p:nvSpPr>
          <p:cNvPr id="317" name="Google Shape;317;p38"/>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nvSpPr>
        <p:spPr>
          <a:xfrm>
            <a:off x="272100" y="793613"/>
            <a:ext cx="8599800" cy="3863400"/>
          </a:xfrm>
          <a:prstGeom prst="rect">
            <a:avLst/>
          </a:prstGeom>
          <a:noFill/>
          <a:ln>
            <a:noFill/>
          </a:ln>
        </p:spPr>
        <p:txBody>
          <a:bodyPr anchorCtr="0" anchor="t" bIns="91425" lIns="91425" spcFirstLastPara="1" rIns="91425" wrap="square" tIns="91425">
            <a:noAutofit/>
          </a:bodyPr>
          <a:lstStyle/>
          <a:p>
            <a:pPr indent="0" lvl="0" marL="0" marR="0" rtl="0" algn="l">
              <a:lnSpc>
                <a:spcPct val="121429"/>
              </a:lnSpc>
              <a:spcBef>
                <a:spcPts val="0"/>
              </a:spcBef>
              <a:spcAft>
                <a:spcPts val="0"/>
              </a:spcAft>
              <a:buNone/>
            </a:pPr>
            <a:r>
              <a:t/>
            </a:r>
            <a:endParaRPr/>
          </a:p>
          <a:p>
            <a:pPr indent="0" lvl="0" marL="0" marR="0" rtl="0" algn="l">
              <a:lnSpc>
                <a:spcPct val="121429"/>
              </a:lnSpc>
              <a:spcBef>
                <a:spcPts val="0"/>
              </a:spcBef>
              <a:spcAft>
                <a:spcPts val="0"/>
              </a:spcAft>
              <a:buClr>
                <a:schemeClr val="dk1"/>
              </a:buClr>
              <a:buSzPts val="1100"/>
              <a:buFont typeface="Arial"/>
              <a:buNone/>
            </a:pPr>
            <a:r>
              <a:t/>
            </a:r>
            <a:endParaRPr/>
          </a:p>
          <a:p>
            <a:pPr indent="0" lvl="0" marL="50800" marR="50800" rtl="0" algn="l">
              <a:lnSpc>
                <a:spcPct val="121429"/>
              </a:lnSpc>
              <a:spcBef>
                <a:spcPts val="0"/>
              </a:spcBef>
              <a:spcAft>
                <a:spcPts val="0"/>
              </a:spcAft>
              <a:buNone/>
            </a:pPr>
            <a:r>
              <a:rPr lang="en">
                <a:solidFill>
                  <a:schemeClr val="dk1"/>
                </a:solidFill>
              </a:rPr>
              <a:t>Topic 0 : "quality, </a:t>
            </a:r>
            <a:r>
              <a:rPr b="1" lang="en">
                <a:solidFill>
                  <a:schemeClr val="dk1"/>
                </a:solidFill>
                <a:highlight>
                  <a:srgbClr val="FFFF00"/>
                </a:highlight>
              </a:rPr>
              <a:t>security</a:t>
            </a:r>
            <a:r>
              <a:rPr lang="en">
                <a:solidFill>
                  <a:schemeClr val="dk1"/>
                </a:solidFill>
              </a:rPr>
              <a:t>, products, job, work, excellent, good, friendly, worklife, family"</a:t>
            </a:r>
            <a:endParaRPr>
              <a:solidFill>
                <a:schemeClr val="dk1"/>
              </a:solidFill>
            </a:endParaRPr>
          </a:p>
          <a:p>
            <a:pPr indent="0" lvl="0" marL="50800" marR="50800" rtl="0" algn="l">
              <a:lnSpc>
                <a:spcPct val="121429"/>
              </a:lnSpc>
              <a:spcBef>
                <a:spcPts val="0"/>
              </a:spcBef>
              <a:spcAft>
                <a:spcPts val="0"/>
              </a:spcAft>
              <a:buNone/>
            </a:pPr>
            <a:r>
              <a:rPr lang="en">
                <a:solidFill>
                  <a:schemeClr val="dk1"/>
                </a:solidFill>
              </a:rPr>
              <a:t>Topic 1 : "team, work, opportunities, </a:t>
            </a:r>
            <a:r>
              <a:rPr b="1" lang="en">
                <a:solidFill>
                  <a:schemeClr val="dk1"/>
                </a:solidFill>
                <a:highlight>
                  <a:srgbClr val="FFFF00"/>
                </a:highlight>
              </a:rPr>
              <a:t>balance</a:t>
            </a:r>
            <a:r>
              <a:rPr lang="en">
                <a:solidFill>
                  <a:schemeClr val="dk1"/>
                </a:solidFill>
              </a:rPr>
              <a:t>, life, job, hours, growth, personal, good"</a:t>
            </a:r>
            <a:endParaRPr>
              <a:solidFill>
                <a:schemeClr val="dk1"/>
              </a:solidFill>
            </a:endParaRPr>
          </a:p>
          <a:p>
            <a:pPr indent="0" lvl="0" marL="50800" marR="50800" rtl="0" algn="l">
              <a:lnSpc>
                <a:spcPct val="121429"/>
              </a:lnSpc>
              <a:spcBef>
                <a:spcPts val="0"/>
              </a:spcBef>
              <a:spcAft>
                <a:spcPts val="0"/>
              </a:spcAft>
              <a:buNone/>
            </a:pPr>
            <a:r>
              <a:rPr lang="en">
                <a:solidFill>
                  <a:schemeClr val="dk1"/>
                </a:solidFill>
              </a:rPr>
              <a:t>Topic 2: "</a:t>
            </a:r>
            <a:r>
              <a:rPr b="1" lang="en">
                <a:solidFill>
                  <a:schemeClr val="dk1"/>
                </a:solidFill>
                <a:highlight>
                  <a:srgbClr val="FFFF00"/>
                </a:highlight>
              </a:rPr>
              <a:t>stability</a:t>
            </a:r>
            <a:r>
              <a:rPr lang="en">
                <a:solidFill>
                  <a:schemeClr val="dk1"/>
                </a:solidFill>
              </a:rPr>
              <a:t>, lives, save, products, security, company, work, bd, making, time"</a:t>
            </a:r>
            <a:endParaRPr>
              <a:solidFill>
                <a:schemeClr val="dk1"/>
              </a:solidFill>
            </a:endParaRPr>
          </a:p>
          <a:p>
            <a:pPr indent="0" lvl="0" marL="50800" marR="50800" rtl="0" algn="l">
              <a:lnSpc>
                <a:spcPct val="121429"/>
              </a:lnSpc>
              <a:spcBef>
                <a:spcPts val="0"/>
              </a:spcBef>
              <a:spcAft>
                <a:spcPts val="0"/>
              </a:spcAft>
              <a:buNone/>
            </a:pPr>
            <a:r>
              <a:rPr lang="en">
                <a:solidFill>
                  <a:schemeClr val="dk1"/>
                </a:solidFill>
              </a:rPr>
              <a:t>Topic 3: "people, work, help, </a:t>
            </a:r>
            <a:r>
              <a:rPr b="1" lang="en">
                <a:solidFill>
                  <a:schemeClr val="dk1"/>
                </a:solidFill>
                <a:highlight>
                  <a:srgbClr val="FFFF00"/>
                </a:highlight>
              </a:rPr>
              <a:t>respect</a:t>
            </a:r>
            <a:r>
              <a:rPr lang="en">
                <a:solidFill>
                  <a:schemeClr val="dk1"/>
                </a:solidFill>
              </a:rPr>
              <a:t>, helping, good, products, product, great, working"</a:t>
            </a:r>
            <a:endParaRPr>
              <a:solidFill>
                <a:schemeClr val="dk1"/>
              </a:solidFill>
            </a:endParaRPr>
          </a:p>
          <a:p>
            <a:pPr indent="0" lvl="0" marL="50800" marR="50800" rtl="0" algn="l">
              <a:lnSpc>
                <a:spcPct val="121429"/>
              </a:lnSpc>
              <a:spcBef>
                <a:spcPts val="0"/>
              </a:spcBef>
              <a:spcAft>
                <a:spcPts val="0"/>
              </a:spcAft>
              <a:buNone/>
            </a:pPr>
            <a:r>
              <a:rPr lang="en">
                <a:solidFill>
                  <a:schemeClr val="dk1"/>
                </a:solidFill>
              </a:rPr>
              <a:t>Topic 4: "culture, good, pay, company, atmosphere, </a:t>
            </a:r>
            <a:r>
              <a:rPr b="1" lang="en">
                <a:solidFill>
                  <a:schemeClr val="dk1"/>
                </a:solidFill>
                <a:highlight>
                  <a:srgbClr val="FFFF00"/>
                </a:highlight>
              </a:rPr>
              <a:t>money</a:t>
            </a:r>
            <a:r>
              <a:rPr lang="en">
                <a:solidFill>
                  <a:schemeClr val="dk1"/>
                </a:solidFill>
              </a:rPr>
              <a:t>, values, working, bd, work"</a:t>
            </a:r>
            <a:endParaRPr>
              <a:solidFill>
                <a:schemeClr val="dk1"/>
              </a:solidFill>
            </a:endParaRPr>
          </a:p>
          <a:p>
            <a:pPr indent="0" lvl="0" marL="50800" marR="50800" rtl="0" algn="l">
              <a:lnSpc>
                <a:spcPct val="121429"/>
              </a:lnSpc>
              <a:spcBef>
                <a:spcPts val="0"/>
              </a:spcBef>
              <a:spcAft>
                <a:spcPts val="0"/>
              </a:spcAft>
              <a:buNone/>
            </a:pPr>
            <a:r>
              <a:rPr lang="en">
                <a:solidFill>
                  <a:schemeClr val="dk1"/>
                </a:solidFill>
              </a:rPr>
              <a:t>Topic 5: "clean, work, treatment, </a:t>
            </a:r>
            <a:r>
              <a:rPr b="1" lang="en">
                <a:solidFill>
                  <a:schemeClr val="dk1"/>
                </a:solidFill>
                <a:highlight>
                  <a:srgbClr val="FFFF00"/>
                </a:highlight>
              </a:rPr>
              <a:t>environment</a:t>
            </a:r>
            <a:r>
              <a:rPr lang="en">
                <a:solidFill>
                  <a:schemeClr val="dk1"/>
                </a:solidFill>
              </a:rPr>
              <a:t>, place, good, schedule, safety, safe, schedules"</a:t>
            </a:r>
            <a:endParaRPr>
              <a:solidFill>
                <a:schemeClr val="dk1"/>
              </a:solidFill>
            </a:endParaRPr>
          </a:p>
          <a:p>
            <a:pPr indent="0" lvl="0" marL="50800" marR="50800" rtl="0" algn="l">
              <a:lnSpc>
                <a:spcPct val="121429"/>
              </a:lnSpc>
              <a:spcBef>
                <a:spcPts val="0"/>
              </a:spcBef>
              <a:spcAft>
                <a:spcPts val="0"/>
              </a:spcAft>
              <a:buNone/>
            </a:pPr>
            <a:r>
              <a:rPr lang="en">
                <a:solidFill>
                  <a:schemeClr val="dk1"/>
                </a:solidFill>
              </a:rPr>
              <a:t>Topic 6: "environment, work, working, good, flexible, safe, well, company, </a:t>
            </a:r>
            <a:r>
              <a:rPr b="1" lang="en">
                <a:solidFill>
                  <a:schemeClr val="dk1"/>
                </a:solidFill>
                <a:highlight>
                  <a:srgbClr val="FFFF00"/>
                </a:highlight>
              </a:rPr>
              <a:t>health</a:t>
            </a:r>
            <a:r>
              <a:rPr lang="en">
                <a:solidFill>
                  <a:schemeClr val="dk1"/>
                </a:solidFill>
              </a:rPr>
              <a:t>, insurance"</a:t>
            </a:r>
            <a:endParaRPr>
              <a:solidFill>
                <a:schemeClr val="dk1"/>
              </a:solidFill>
            </a:endParaRPr>
          </a:p>
          <a:p>
            <a:pPr indent="0" lvl="0" marL="50800" marR="50800" rtl="0" algn="l">
              <a:lnSpc>
                <a:spcPct val="121429"/>
              </a:lnSpc>
              <a:spcBef>
                <a:spcPts val="0"/>
              </a:spcBef>
              <a:spcAft>
                <a:spcPts val="0"/>
              </a:spcAft>
              <a:buNone/>
            </a:pPr>
            <a:r>
              <a:rPr lang="en">
                <a:solidFill>
                  <a:schemeClr val="dk1"/>
                </a:solidFill>
              </a:rPr>
              <a:t>Topic 7: "stable, </a:t>
            </a:r>
            <a:r>
              <a:rPr b="1" lang="en">
                <a:solidFill>
                  <a:schemeClr val="dk1"/>
                </a:solidFill>
                <a:highlight>
                  <a:srgbClr val="FFFF00"/>
                </a:highlight>
              </a:rPr>
              <a:t>opportunity</a:t>
            </a:r>
            <a:r>
              <a:rPr lang="en">
                <a:solidFill>
                  <a:schemeClr val="dk1"/>
                </a:solidFill>
              </a:rPr>
              <a:t>, like, company, new, work, diversity, health, world, make"</a:t>
            </a:r>
            <a:endParaRPr>
              <a:solidFill>
                <a:schemeClr val="dk1"/>
              </a:solidFill>
            </a:endParaRPr>
          </a:p>
          <a:p>
            <a:pPr indent="0" lvl="0" marL="50800" marR="50800" rtl="0" algn="l">
              <a:lnSpc>
                <a:spcPct val="121429"/>
              </a:lnSpc>
              <a:spcBef>
                <a:spcPts val="0"/>
              </a:spcBef>
              <a:spcAft>
                <a:spcPts val="0"/>
              </a:spcAft>
              <a:buNone/>
            </a:pPr>
            <a:r>
              <a:rPr lang="en">
                <a:solidFill>
                  <a:schemeClr val="dk1"/>
                </a:solidFill>
              </a:rPr>
              <a:t>Topic 8: "</a:t>
            </a:r>
            <a:r>
              <a:rPr b="1" lang="en">
                <a:solidFill>
                  <a:schemeClr val="dk1"/>
                </a:solidFill>
                <a:highlight>
                  <a:srgbClr val="FFFF00"/>
                </a:highlight>
              </a:rPr>
              <a:t>benefits</a:t>
            </a:r>
            <a:r>
              <a:rPr lang="en">
                <a:solidFill>
                  <a:schemeClr val="dk1"/>
                </a:solidFill>
              </a:rPr>
              <a:t>, flexibility, work, good, colleagues, employees, coworkers, home, pay, environment"</a:t>
            </a:r>
            <a:endParaRPr>
              <a:solidFill>
                <a:schemeClr val="dk1"/>
              </a:solidFill>
            </a:endParaRPr>
          </a:p>
          <a:p>
            <a:pPr indent="0" lvl="0" marL="50800" marR="50800" rtl="0" algn="l">
              <a:lnSpc>
                <a:spcPct val="121429"/>
              </a:lnSpc>
              <a:spcBef>
                <a:spcPts val="0"/>
              </a:spcBef>
              <a:spcAft>
                <a:spcPts val="0"/>
              </a:spcAft>
              <a:buNone/>
            </a:pPr>
            <a:r>
              <a:rPr lang="en">
                <a:solidFill>
                  <a:schemeClr val="dk1"/>
                </a:solidFill>
              </a:rPr>
              <a:t>Topic 9: "salary, bd, work, great, professional, associates, benefits, company, </a:t>
            </a:r>
            <a:r>
              <a:rPr b="1" lang="en">
                <a:solidFill>
                  <a:schemeClr val="dk1"/>
                </a:solidFill>
                <a:highlight>
                  <a:srgbClr val="FFFF00"/>
                </a:highlight>
              </a:rPr>
              <a:t>people</a:t>
            </a:r>
            <a:r>
              <a:rPr lang="en">
                <a:solidFill>
                  <a:schemeClr val="dk1"/>
                </a:solidFill>
              </a:rPr>
              <a:t>, working"</a:t>
            </a:r>
            <a:endParaRPr>
              <a:solidFill>
                <a:schemeClr val="dk1"/>
              </a:solidFill>
            </a:endParaRPr>
          </a:p>
          <a:p>
            <a:pPr indent="0" lvl="0" marL="50800" marR="50800" rtl="0" algn="l">
              <a:lnSpc>
                <a:spcPct val="121429"/>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319" name="Google Shape;319;p38"/>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Suggestions for Future Work</a:t>
            </a:r>
            <a:endParaRPr b="1" sz="2400">
              <a:solidFill>
                <a:srgbClr val="FFFFFF"/>
              </a:solidFill>
            </a:endParaRPr>
          </a:p>
        </p:txBody>
      </p:sp>
      <p:sp>
        <p:nvSpPr>
          <p:cNvPr id="326" name="Google Shape;326;p39"/>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txBox="1"/>
          <p:nvPr/>
        </p:nvSpPr>
        <p:spPr>
          <a:xfrm>
            <a:off x="772100" y="1351200"/>
            <a:ext cx="7017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p:txBody>
      </p:sp>
      <p:pic>
        <p:nvPicPr>
          <p:cNvPr id="328" name="Google Shape;328;p39"/>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329" name="Google Shape;329;p39"/>
          <p:cNvSpPr txBox="1"/>
          <p:nvPr/>
        </p:nvSpPr>
        <p:spPr>
          <a:xfrm>
            <a:off x="500750" y="1100700"/>
            <a:ext cx="7559700" cy="3501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solidFill>
                  <a:schemeClr val="dk1"/>
                </a:solidFill>
              </a:rPr>
              <a:t>Individual analysis of country/region/function-based responses to see what are some top performers vs bottom performers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What are some differences between them? </a:t>
            </a:r>
            <a:endParaRPr sz="1800">
              <a:solidFill>
                <a:schemeClr val="dk1"/>
              </a:solidFill>
            </a:endParaRPr>
          </a:p>
          <a:p>
            <a:pPr indent="-342900" lvl="0" marL="457200" rtl="0" algn="l">
              <a:lnSpc>
                <a:spcPct val="115000"/>
              </a:lnSpc>
              <a:spcBef>
                <a:spcPts val="0"/>
              </a:spcBef>
              <a:spcAft>
                <a:spcPts val="0"/>
              </a:spcAft>
              <a:buSzPts val="1800"/>
              <a:buChar char="●"/>
            </a:pPr>
            <a:r>
              <a:rPr lang="en" sz="1800">
                <a:solidFill>
                  <a:schemeClr val="dk1"/>
                </a:solidFill>
              </a:rPr>
              <a:t>Aside from the 5 questions that BD has internally analyzed, the other 64 questions can be examined more in depth as well</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Continue with grouping and further break down the data</a:t>
            </a:r>
            <a:endParaRPr sz="1800">
              <a:solidFill>
                <a:schemeClr val="dk1"/>
              </a:solidFill>
            </a:endParaRPr>
          </a:p>
          <a:p>
            <a:pPr indent="-342900" lvl="0" marL="457200" rtl="0" algn="l">
              <a:lnSpc>
                <a:spcPct val="115000"/>
              </a:lnSpc>
              <a:spcBef>
                <a:spcPts val="0"/>
              </a:spcBef>
              <a:spcAft>
                <a:spcPts val="0"/>
              </a:spcAft>
              <a:buSzPts val="1800"/>
              <a:buChar char="●"/>
            </a:pPr>
            <a:r>
              <a:rPr lang="en" sz="1800">
                <a:solidFill>
                  <a:schemeClr val="dk1"/>
                </a:solidFill>
              </a:rPr>
              <a:t>Look into the differences between Bard and BD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What are some insights that could help with strategy and improving outcomes? </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Handoff Slide</a:t>
            </a:r>
            <a:endParaRPr b="1" sz="2400">
              <a:solidFill>
                <a:srgbClr val="FFFFFF"/>
              </a:solidFill>
            </a:endParaRPr>
          </a:p>
        </p:txBody>
      </p:sp>
      <p:sp>
        <p:nvSpPr>
          <p:cNvPr id="336" name="Google Shape;336;p40"/>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txBox="1"/>
          <p:nvPr/>
        </p:nvSpPr>
        <p:spPr>
          <a:xfrm>
            <a:off x="622025" y="1351200"/>
            <a:ext cx="4294200" cy="18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highlight>
                  <a:srgbClr val="FFFFFF"/>
                </a:highlight>
              </a:rPr>
              <a:t>A Zip File that includes:</a:t>
            </a:r>
            <a:endParaRPr b="1" sz="1800">
              <a:solidFill>
                <a:schemeClr val="dk1"/>
              </a:solidFill>
              <a:highlight>
                <a:srgbClr val="FFFFFF"/>
              </a:highlight>
            </a:endParaRPr>
          </a:p>
          <a:p>
            <a:pPr indent="0" lvl="0" marL="0" rtl="0" algn="l">
              <a:spcBef>
                <a:spcPts val="0"/>
              </a:spcBef>
              <a:spcAft>
                <a:spcPts val="0"/>
              </a:spcAft>
              <a:buNone/>
            </a:pPr>
            <a:r>
              <a:t/>
            </a:r>
            <a:endParaRPr b="1"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b="1" lang="en" sz="1800">
                <a:solidFill>
                  <a:schemeClr val="dk1"/>
                </a:solidFill>
                <a:highlight>
                  <a:srgbClr val="FFFFFF"/>
                </a:highlight>
              </a:rPr>
              <a:t>Dataset</a:t>
            </a:r>
            <a:endParaRPr b="1"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b="1" lang="en" sz="1800">
                <a:solidFill>
                  <a:schemeClr val="dk1"/>
                </a:solidFill>
                <a:highlight>
                  <a:srgbClr val="FFFFFF"/>
                </a:highlight>
              </a:rPr>
              <a:t>Code</a:t>
            </a:r>
            <a:endParaRPr b="1"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b="1" lang="en" sz="1800">
                <a:solidFill>
                  <a:schemeClr val="dk1"/>
                </a:solidFill>
                <a:highlight>
                  <a:srgbClr val="FFFFFF"/>
                </a:highlight>
              </a:rPr>
              <a:t>Powerpoint - this presentation</a:t>
            </a:r>
            <a:endParaRPr b="1"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b="1" lang="en" sz="1800">
                <a:solidFill>
                  <a:schemeClr val="dk1"/>
                </a:solidFill>
                <a:highlight>
                  <a:srgbClr val="FFFFFF"/>
                </a:highlight>
              </a:rPr>
              <a:t>Poster</a:t>
            </a:r>
            <a:endParaRPr b="1" sz="1800">
              <a:solidFill>
                <a:schemeClr val="dk1"/>
              </a:solidFill>
              <a:highlight>
                <a:srgbClr val="FFFFFF"/>
              </a:highlight>
            </a:endParaRPr>
          </a:p>
          <a:p>
            <a:pPr indent="0" lvl="0" marL="0" rtl="0" algn="l">
              <a:spcBef>
                <a:spcPts val="0"/>
              </a:spcBef>
              <a:spcAft>
                <a:spcPts val="0"/>
              </a:spcAft>
              <a:buNone/>
            </a:pPr>
            <a:r>
              <a:t/>
            </a:r>
            <a:endParaRPr b="1" sz="1800">
              <a:solidFill>
                <a:schemeClr val="dk1"/>
              </a:solidFill>
              <a:highlight>
                <a:srgbClr val="FFFFFF"/>
              </a:highlight>
            </a:endParaRPr>
          </a:p>
          <a:p>
            <a:pPr indent="0" lvl="0" marL="0" rtl="0" algn="l">
              <a:spcBef>
                <a:spcPts val="0"/>
              </a:spcBef>
              <a:spcAft>
                <a:spcPts val="0"/>
              </a:spcAft>
              <a:buNone/>
            </a:pPr>
            <a:r>
              <a:t/>
            </a:r>
            <a:endParaRPr b="1" sz="1800">
              <a:solidFill>
                <a:schemeClr val="dk1"/>
              </a:solidFill>
              <a:highlight>
                <a:srgbClr val="FFFFFF"/>
              </a:highlight>
            </a:endParaRPr>
          </a:p>
          <a:p>
            <a:pPr indent="0" lvl="0" marL="0" rtl="0" algn="l">
              <a:spcBef>
                <a:spcPts val="0"/>
              </a:spcBef>
              <a:spcAft>
                <a:spcPts val="0"/>
              </a:spcAft>
              <a:buNone/>
            </a:pPr>
            <a:r>
              <a:t/>
            </a:r>
            <a:endParaRPr b="1" sz="1800">
              <a:solidFill>
                <a:schemeClr val="dk1"/>
              </a:solidFill>
              <a:highlight>
                <a:srgbClr val="FFFFFF"/>
              </a:highlight>
            </a:endParaRPr>
          </a:p>
          <a:p>
            <a:pPr indent="0" lvl="0" marL="0" rtl="0" algn="l">
              <a:spcBef>
                <a:spcPts val="0"/>
              </a:spcBef>
              <a:spcAft>
                <a:spcPts val="0"/>
              </a:spcAft>
              <a:buNone/>
            </a:pPr>
            <a:r>
              <a:t/>
            </a:r>
            <a:endParaRPr sz="1800">
              <a:solidFill>
                <a:schemeClr val="dk1"/>
              </a:solidFill>
              <a:highlight>
                <a:srgbClr val="FFFFFF"/>
              </a:highlight>
            </a:endParaRPr>
          </a:p>
        </p:txBody>
      </p:sp>
      <p:pic>
        <p:nvPicPr>
          <p:cNvPr id="338" name="Google Shape;338;p40"/>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Thank You</a:t>
            </a:r>
            <a:endParaRPr b="1" sz="2400">
              <a:solidFill>
                <a:srgbClr val="FFFFFF"/>
              </a:solidFill>
            </a:endParaRPr>
          </a:p>
        </p:txBody>
      </p:sp>
      <p:sp>
        <p:nvSpPr>
          <p:cNvPr id="345" name="Google Shape;345;p41"/>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txBox="1"/>
          <p:nvPr/>
        </p:nvSpPr>
        <p:spPr>
          <a:xfrm>
            <a:off x="393675" y="934000"/>
            <a:ext cx="8175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highlight>
                  <a:srgbClr val="FFFFFF"/>
                </a:highlight>
              </a:rPr>
              <a:t>Thank you to BD for the opportunity! </a:t>
            </a:r>
            <a:endParaRPr sz="2400">
              <a:solidFill>
                <a:schemeClr val="dk1"/>
              </a:solidFill>
              <a:highlight>
                <a:srgbClr val="FFFFFF"/>
              </a:highlight>
            </a:endParaRPr>
          </a:p>
          <a:p>
            <a:pPr indent="0" lvl="0" marL="0" rtl="0" algn="l">
              <a:spcBef>
                <a:spcPts val="0"/>
              </a:spcBef>
              <a:spcAft>
                <a:spcPts val="0"/>
              </a:spcAft>
              <a:buNone/>
            </a:pPr>
            <a:r>
              <a:t/>
            </a:r>
            <a:endParaRPr sz="2400">
              <a:solidFill>
                <a:schemeClr val="dk1"/>
              </a:solidFill>
              <a:highlight>
                <a:srgbClr val="FFFFFF"/>
              </a:highlight>
            </a:endParaRPr>
          </a:p>
          <a:p>
            <a:pPr indent="0" lvl="0" marL="0" rtl="0" algn="l">
              <a:spcBef>
                <a:spcPts val="0"/>
              </a:spcBef>
              <a:spcAft>
                <a:spcPts val="0"/>
              </a:spcAft>
              <a:buNone/>
            </a:pPr>
            <a:r>
              <a:rPr lang="en" sz="2400">
                <a:solidFill>
                  <a:schemeClr val="dk1"/>
                </a:solidFill>
                <a:highlight>
                  <a:srgbClr val="FFFFFF"/>
                </a:highlight>
              </a:rPr>
              <a:t>Special thanks to:</a:t>
            </a:r>
            <a:endParaRPr sz="2400">
              <a:solidFill>
                <a:schemeClr val="dk1"/>
              </a:solidFill>
              <a:highlight>
                <a:srgbClr val="FFFFFF"/>
              </a:highlight>
            </a:endParaRPr>
          </a:p>
          <a:p>
            <a:pPr indent="0" lvl="0" marL="0" rtl="0" algn="l">
              <a:spcBef>
                <a:spcPts val="0"/>
              </a:spcBef>
              <a:spcAft>
                <a:spcPts val="0"/>
              </a:spcAft>
              <a:buNone/>
            </a:pPr>
            <a:r>
              <a:t/>
            </a:r>
            <a:endParaRPr sz="2400">
              <a:solidFill>
                <a:schemeClr val="dk1"/>
              </a:solidFill>
              <a:highlight>
                <a:srgbClr val="FFFFFF"/>
              </a:highlight>
            </a:endParaRPr>
          </a:p>
          <a:p>
            <a:pPr indent="-381000" lvl="0" marL="457200" rtl="0" algn="l">
              <a:spcBef>
                <a:spcPts val="0"/>
              </a:spcBef>
              <a:spcAft>
                <a:spcPts val="0"/>
              </a:spcAft>
              <a:buClr>
                <a:schemeClr val="dk1"/>
              </a:buClr>
              <a:buSzPts val="2400"/>
              <a:buChar char="●"/>
            </a:pPr>
            <a:r>
              <a:rPr lang="en" sz="2400">
                <a:solidFill>
                  <a:schemeClr val="dk1"/>
                </a:solidFill>
                <a:highlight>
                  <a:srgbClr val="FFFFFF"/>
                </a:highlight>
              </a:rPr>
              <a:t>Lilian Vinagre</a:t>
            </a:r>
            <a:endParaRPr sz="2400">
              <a:solidFill>
                <a:schemeClr val="dk1"/>
              </a:solidFill>
              <a:highlight>
                <a:srgbClr val="FFFFFF"/>
              </a:highlight>
            </a:endParaRPr>
          </a:p>
          <a:p>
            <a:pPr indent="-381000" lvl="0" marL="457200" rtl="0" algn="l">
              <a:spcBef>
                <a:spcPts val="0"/>
              </a:spcBef>
              <a:spcAft>
                <a:spcPts val="0"/>
              </a:spcAft>
              <a:buClr>
                <a:schemeClr val="dk1"/>
              </a:buClr>
              <a:buSzPts val="2400"/>
              <a:buChar char="●"/>
            </a:pPr>
            <a:r>
              <a:rPr lang="en" sz="2400">
                <a:solidFill>
                  <a:schemeClr val="dk1"/>
                </a:solidFill>
                <a:highlight>
                  <a:srgbClr val="FFFFFF"/>
                </a:highlight>
              </a:rPr>
              <a:t>Jeanne Helfant</a:t>
            </a:r>
            <a:endParaRPr sz="2400">
              <a:solidFill>
                <a:schemeClr val="dk1"/>
              </a:solidFill>
              <a:highlight>
                <a:srgbClr val="FFFFFF"/>
              </a:highlight>
            </a:endParaRPr>
          </a:p>
          <a:p>
            <a:pPr indent="-381000" lvl="0" marL="457200" rtl="0" algn="l">
              <a:spcBef>
                <a:spcPts val="0"/>
              </a:spcBef>
              <a:spcAft>
                <a:spcPts val="0"/>
              </a:spcAft>
              <a:buClr>
                <a:schemeClr val="dk1"/>
              </a:buClr>
              <a:buSzPts val="2400"/>
              <a:buChar char="●"/>
            </a:pPr>
            <a:r>
              <a:rPr lang="en" sz="2400">
                <a:solidFill>
                  <a:schemeClr val="dk1"/>
                </a:solidFill>
                <a:highlight>
                  <a:srgbClr val="FFFFFF"/>
                </a:highlight>
              </a:rPr>
              <a:t>Hemen Patel</a:t>
            </a:r>
            <a:endParaRPr sz="2400">
              <a:solidFill>
                <a:schemeClr val="dk1"/>
              </a:solidFill>
              <a:highlight>
                <a:srgbClr val="FFFFFF"/>
              </a:highlight>
            </a:endParaRPr>
          </a:p>
          <a:p>
            <a:pPr indent="-381000" lvl="0" marL="457200" rtl="0" algn="l">
              <a:spcBef>
                <a:spcPts val="0"/>
              </a:spcBef>
              <a:spcAft>
                <a:spcPts val="0"/>
              </a:spcAft>
              <a:buClr>
                <a:schemeClr val="dk1"/>
              </a:buClr>
              <a:buSzPts val="2400"/>
              <a:buChar char="●"/>
            </a:pPr>
            <a:r>
              <a:rPr lang="en" sz="2400">
                <a:solidFill>
                  <a:schemeClr val="dk1"/>
                </a:solidFill>
                <a:highlight>
                  <a:srgbClr val="FFFFFF"/>
                </a:highlight>
              </a:rPr>
              <a:t>Steve Richard</a:t>
            </a:r>
            <a:br>
              <a:rPr lang="en" sz="2400">
                <a:solidFill>
                  <a:schemeClr val="dk1"/>
                </a:solidFill>
                <a:highlight>
                  <a:srgbClr val="FFFFFF"/>
                </a:highlight>
              </a:rPr>
            </a:br>
            <a:endParaRPr sz="24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p:txBody>
      </p:sp>
      <p:pic>
        <p:nvPicPr>
          <p:cNvPr id="347" name="Google Shape;347;p41"/>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grpSp>
        <p:nvGrpSpPr>
          <p:cNvPr id="352" name="Google Shape;352;p42"/>
          <p:cNvGrpSpPr/>
          <p:nvPr/>
        </p:nvGrpSpPr>
        <p:grpSpPr>
          <a:xfrm>
            <a:off x="-80" y="-130176"/>
            <a:ext cx="9440660" cy="657019"/>
            <a:chOff x="507408" y="-2702324"/>
            <a:chExt cx="9587347" cy="1533300"/>
          </a:xfrm>
        </p:grpSpPr>
        <p:sp>
          <p:nvSpPr>
            <p:cNvPr id="353" name="Google Shape;353;p42"/>
            <p:cNvSpPr/>
            <p:nvPr/>
          </p:nvSpPr>
          <p:spPr>
            <a:xfrm>
              <a:off x="507408" y="-2702324"/>
              <a:ext cx="9286200" cy="1533300"/>
            </a:xfrm>
            <a:prstGeom prst="rect">
              <a:avLst/>
            </a:prstGeom>
            <a:solidFill>
              <a:srgbClr val="CC0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txBox="1"/>
            <p:nvPr/>
          </p:nvSpPr>
          <p:spPr>
            <a:xfrm>
              <a:off x="635455" y="-2652849"/>
              <a:ext cx="94593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Becton Dickinson - Rutgers MBS Exchange</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p>
          </p:txBody>
        </p:sp>
      </p:grpSp>
      <p:sp>
        <p:nvSpPr>
          <p:cNvPr id="355" name="Google Shape;355;p42"/>
          <p:cNvSpPr txBox="1"/>
          <p:nvPr/>
        </p:nvSpPr>
        <p:spPr>
          <a:xfrm>
            <a:off x="1344775" y="1791613"/>
            <a:ext cx="6141000" cy="13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Part II  </a:t>
            </a:r>
            <a:endParaRPr sz="2400"/>
          </a:p>
          <a:p>
            <a:pPr indent="0" lvl="0" marL="0" rtl="0" algn="ctr">
              <a:spcBef>
                <a:spcPts val="0"/>
              </a:spcBef>
              <a:spcAft>
                <a:spcPts val="0"/>
              </a:spcAft>
              <a:buNone/>
            </a:pPr>
            <a:r>
              <a:rPr lang="en" sz="2400"/>
              <a:t>Part II - Travel &amp; Expense Exploratory Analysis</a:t>
            </a:r>
            <a:endParaRPr/>
          </a:p>
        </p:txBody>
      </p:sp>
      <p:sp>
        <p:nvSpPr>
          <p:cNvPr id="356" name="Google Shape;356;p42"/>
          <p:cNvSpPr txBox="1"/>
          <p:nvPr/>
        </p:nvSpPr>
        <p:spPr>
          <a:xfrm>
            <a:off x="1209300" y="3561600"/>
            <a:ext cx="6725400" cy="12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Aditi Kulkarni, Wanfei (Felicia) Luo</a:t>
            </a:r>
            <a:endParaRPr/>
          </a:p>
          <a:p>
            <a:pPr indent="0" lvl="0" marL="0" rtl="0" algn="ctr">
              <a:spcBef>
                <a:spcPts val="0"/>
              </a:spcBef>
              <a:spcAft>
                <a:spcPts val="0"/>
              </a:spcAft>
              <a:buNone/>
            </a:pPr>
            <a:r>
              <a:rPr lang="en"/>
              <a:t>Advisors: Dr. Christie Nelson, Lilian Vinagre, Jeanne Helfant, Hemen Patel</a:t>
            </a:r>
            <a:endParaRPr/>
          </a:p>
        </p:txBody>
      </p:sp>
      <p:pic>
        <p:nvPicPr>
          <p:cNvPr id="357" name="Google Shape;357;p42"/>
          <p:cNvPicPr preferRelativeResize="0"/>
          <p:nvPr/>
        </p:nvPicPr>
        <p:blipFill>
          <a:blip r:embed="rId3">
            <a:alphaModFix/>
          </a:blip>
          <a:stretch>
            <a:fillRect/>
          </a:stretch>
        </p:blipFill>
        <p:spPr>
          <a:xfrm>
            <a:off x="85425" y="645313"/>
            <a:ext cx="1696033" cy="1507150"/>
          </a:xfrm>
          <a:prstGeom prst="rect">
            <a:avLst/>
          </a:prstGeom>
          <a:noFill/>
          <a:ln>
            <a:noFill/>
          </a:ln>
        </p:spPr>
      </p:pic>
      <p:pic>
        <p:nvPicPr>
          <p:cNvPr id="358" name="Google Shape;358;p42"/>
          <p:cNvPicPr preferRelativeResize="0"/>
          <p:nvPr/>
        </p:nvPicPr>
        <p:blipFill>
          <a:blip r:embed="rId4">
            <a:alphaModFix/>
          </a:blip>
          <a:stretch>
            <a:fillRect/>
          </a:stretch>
        </p:blipFill>
        <p:spPr>
          <a:xfrm>
            <a:off x="7485764" y="645333"/>
            <a:ext cx="1530911" cy="1360426"/>
          </a:xfrm>
          <a:prstGeom prst="rect">
            <a:avLst/>
          </a:prstGeom>
          <a:noFill/>
          <a:ln>
            <a:noFill/>
          </a:ln>
        </p:spPr>
      </p:pic>
      <p:sp>
        <p:nvSpPr>
          <p:cNvPr id="359" name="Google Shape;359;p42"/>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Background On the MBS Degree Program</a:t>
            </a:r>
            <a:endParaRPr b="1" sz="2400">
              <a:solidFill>
                <a:srgbClr val="FFFFFF"/>
              </a:solidFill>
            </a:endParaRPr>
          </a:p>
        </p:txBody>
      </p:sp>
      <p:sp>
        <p:nvSpPr>
          <p:cNvPr id="89" name="Google Shape;89;p16"/>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6"/>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91" name="Google Shape;91;p16"/>
          <p:cNvPicPr preferRelativeResize="0"/>
          <p:nvPr/>
        </p:nvPicPr>
        <p:blipFill rotWithShape="1">
          <a:blip r:embed="rId4">
            <a:alphaModFix/>
          </a:blip>
          <a:srcRect b="0" l="0" r="0" t="0"/>
          <a:stretch/>
        </p:blipFill>
        <p:spPr>
          <a:xfrm>
            <a:off x="220875" y="825625"/>
            <a:ext cx="3657600" cy="3938588"/>
          </a:xfrm>
          <a:prstGeom prst="rect">
            <a:avLst/>
          </a:prstGeom>
          <a:noFill/>
          <a:ln>
            <a:noFill/>
          </a:ln>
        </p:spPr>
      </p:pic>
      <p:sp>
        <p:nvSpPr>
          <p:cNvPr id="92" name="Google Shape;92;p16"/>
          <p:cNvSpPr txBox="1"/>
          <p:nvPr/>
        </p:nvSpPr>
        <p:spPr>
          <a:xfrm>
            <a:off x="3954675" y="997075"/>
            <a:ext cx="5108700" cy="9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 sz="1800" u="none">
                <a:solidFill>
                  <a:schemeClr val="dk1"/>
                </a:solidFill>
                <a:latin typeface="Arial"/>
                <a:ea typeface="Arial"/>
                <a:cs typeface="Arial"/>
                <a:sym typeface="Arial"/>
              </a:rPr>
              <a:t>Rutgers University offers a Professional</a:t>
            </a:r>
            <a:endParaRPr/>
          </a:p>
          <a:p>
            <a:pPr indent="0" lvl="0" marL="0" marR="0" rtl="0" algn="l">
              <a:lnSpc>
                <a:spcPct val="100000"/>
              </a:lnSpc>
              <a:spcBef>
                <a:spcPts val="0"/>
              </a:spcBef>
              <a:spcAft>
                <a:spcPts val="0"/>
              </a:spcAft>
              <a:buClr>
                <a:schemeClr val="dk1"/>
              </a:buClr>
              <a:buSzPts val="1800"/>
              <a:buFont typeface="Arial"/>
              <a:buNone/>
            </a:pPr>
            <a:r>
              <a:rPr b="0" i="0" lang="en" sz="1800" u="none">
                <a:solidFill>
                  <a:schemeClr val="dk1"/>
                </a:solidFill>
                <a:latin typeface="Arial"/>
                <a:ea typeface="Arial"/>
                <a:cs typeface="Arial"/>
                <a:sym typeface="Arial"/>
              </a:rPr>
              <a:t>Science Master’s Program called the </a:t>
            </a:r>
            <a:endParaRPr/>
          </a:p>
          <a:p>
            <a:pPr indent="0" lvl="0" marL="0" marR="0" rtl="0" algn="l">
              <a:lnSpc>
                <a:spcPct val="100000"/>
              </a:lnSpc>
              <a:spcBef>
                <a:spcPts val="0"/>
              </a:spcBef>
              <a:spcAft>
                <a:spcPts val="0"/>
              </a:spcAft>
              <a:buClr>
                <a:schemeClr val="dk1"/>
              </a:buClr>
              <a:buSzPts val="1800"/>
              <a:buFont typeface="Arial"/>
              <a:buNone/>
            </a:pPr>
            <a:r>
              <a:rPr b="0" i="0" lang="en" sz="1800" u="none">
                <a:solidFill>
                  <a:schemeClr val="dk1"/>
                </a:solidFill>
                <a:latin typeface="Arial"/>
                <a:ea typeface="Arial"/>
                <a:cs typeface="Arial"/>
                <a:sym typeface="Arial"/>
              </a:rPr>
              <a:t>Master of Science and Business (MBS) degree  </a:t>
            </a:r>
            <a:endParaRPr/>
          </a:p>
          <a:p>
            <a:pPr indent="0" lvl="0" marL="0" marR="0" rtl="0" algn="l">
              <a:lnSpc>
                <a:spcPct val="100000"/>
              </a:lnSpc>
              <a:spcBef>
                <a:spcPts val="0"/>
              </a:spcBef>
              <a:spcAft>
                <a:spcPts val="0"/>
              </a:spcAft>
              <a:buClr>
                <a:schemeClr val="dk1"/>
              </a:buClr>
              <a:buSzPts val="1800"/>
              <a:buFont typeface="Arial"/>
              <a:buNone/>
            </a:pPr>
            <a:r>
              <a:rPr b="0" i="0" lang="en" sz="1800" u="none">
                <a:solidFill>
                  <a:schemeClr val="dk1"/>
                </a:solidFill>
                <a:latin typeface="Arial"/>
                <a:ea typeface="Arial"/>
                <a:cs typeface="Arial"/>
                <a:sym typeface="Arial"/>
              </a:rPr>
              <a:t> </a:t>
            </a:r>
            <a:endParaRPr/>
          </a:p>
        </p:txBody>
      </p:sp>
      <p:pic>
        <p:nvPicPr>
          <p:cNvPr descr="http://mbs.rutgers.edu/sites/mbs/files/images/SciMeetsBusi_MBS_0.png" id="93" name="Google Shape;93;p16"/>
          <p:cNvPicPr preferRelativeResize="0"/>
          <p:nvPr/>
        </p:nvPicPr>
        <p:blipFill rotWithShape="1">
          <a:blip r:embed="rId5">
            <a:alphaModFix/>
          </a:blip>
          <a:srcRect b="0" l="0" r="36507" t="0"/>
          <a:stretch/>
        </p:blipFill>
        <p:spPr>
          <a:xfrm>
            <a:off x="4145175" y="2254375"/>
            <a:ext cx="4571998" cy="1428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T&amp;E</a:t>
            </a:r>
            <a:r>
              <a:rPr b="1" lang="en" sz="2400">
                <a:solidFill>
                  <a:srgbClr val="FFFFFF"/>
                </a:solidFill>
              </a:rPr>
              <a:t> Team Overview</a:t>
            </a:r>
            <a:endParaRPr b="1" sz="2400">
              <a:solidFill>
                <a:srgbClr val="FFFFFF"/>
              </a:solidFill>
            </a:endParaRPr>
          </a:p>
        </p:txBody>
      </p:sp>
      <p:sp>
        <p:nvSpPr>
          <p:cNvPr id="366" name="Google Shape;366;p43"/>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3"/>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368" name="Google Shape;368;p43"/>
          <p:cNvPicPr preferRelativeResize="0"/>
          <p:nvPr/>
        </p:nvPicPr>
        <p:blipFill rotWithShape="1">
          <a:blip r:embed="rId4">
            <a:alphaModFix/>
          </a:blip>
          <a:srcRect b="22630" l="0" r="0" t="0"/>
          <a:stretch/>
        </p:blipFill>
        <p:spPr>
          <a:xfrm>
            <a:off x="5282800" y="1062350"/>
            <a:ext cx="1947577" cy="2009125"/>
          </a:xfrm>
          <a:prstGeom prst="rect">
            <a:avLst/>
          </a:prstGeom>
          <a:noFill/>
          <a:ln>
            <a:noFill/>
          </a:ln>
        </p:spPr>
      </p:pic>
      <p:sp>
        <p:nvSpPr>
          <p:cNvPr id="369" name="Google Shape;369;p43"/>
          <p:cNvSpPr txBox="1"/>
          <p:nvPr/>
        </p:nvSpPr>
        <p:spPr>
          <a:xfrm>
            <a:off x="841475" y="3734025"/>
            <a:ext cx="18303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txBox="1"/>
          <p:nvPr/>
        </p:nvSpPr>
        <p:spPr>
          <a:xfrm>
            <a:off x="5282800" y="31670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Wanfei (Felicia) Luo</a:t>
            </a:r>
            <a:endParaRPr>
              <a:solidFill>
                <a:schemeClr val="dk1"/>
              </a:solidFill>
            </a:endParaRPr>
          </a:p>
        </p:txBody>
      </p:sp>
      <p:pic>
        <p:nvPicPr>
          <p:cNvPr id="371" name="Google Shape;371;p43"/>
          <p:cNvPicPr preferRelativeResize="0"/>
          <p:nvPr/>
        </p:nvPicPr>
        <p:blipFill rotWithShape="1">
          <a:blip r:embed="rId5">
            <a:alphaModFix/>
          </a:blip>
          <a:srcRect b="23541" l="0" r="0" t="10991"/>
          <a:stretch/>
        </p:blipFill>
        <p:spPr>
          <a:xfrm>
            <a:off x="1343350" y="1422100"/>
            <a:ext cx="1598824" cy="1649374"/>
          </a:xfrm>
          <a:prstGeom prst="rect">
            <a:avLst/>
          </a:prstGeom>
          <a:noFill/>
          <a:ln>
            <a:noFill/>
          </a:ln>
        </p:spPr>
      </p:pic>
      <p:sp>
        <p:nvSpPr>
          <p:cNvPr id="372" name="Google Shape;372;p43"/>
          <p:cNvSpPr txBox="1"/>
          <p:nvPr/>
        </p:nvSpPr>
        <p:spPr>
          <a:xfrm>
            <a:off x="1478563" y="3071475"/>
            <a:ext cx="13284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Aditi Kulkarni</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rPr>
              <a:t>Overview</a:t>
            </a:r>
            <a:endParaRPr b="1" sz="2400">
              <a:solidFill>
                <a:srgbClr val="FFFFFF"/>
              </a:solidFill>
            </a:endParaRPr>
          </a:p>
        </p:txBody>
      </p:sp>
      <p:sp>
        <p:nvSpPr>
          <p:cNvPr id="379" name="Google Shape;379;p44"/>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44"/>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381" name="Google Shape;381;p44"/>
          <p:cNvSpPr txBox="1"/>
          <p:nvPr/>
        </p:nvSpPr>
        <p:spPr>
          <a:xfrm>
            <a:off x="452275" y="1167550"/>
            <a:ext cx="7005300" cy="3000000"/>
          </a:xfrm>
          <a:prstGeom prst="rect">
            <a:avLst/>
          </a:prstGeom>
          <a:noFill/>
          <a:ln>
            <a:noFill/>
          </a:ln>
        </p:spPr>
        <p:txBody>
          <a:bodyPr anchorCtr="0" anchor="t" bIns="91425" lIns="91425" spcFirstLastPara="1" rIns="91425" wrap="square" tIns="91425">
            <a:noAutofit/>
          </a:bodyPr>
          <a:lstStyle/>
          <a:p>
            <a:pPr indent="-317500" lvl="0" marL="342900" rtl="0" algn="l">
              <a:spcBef>
                <a:spcPts val="0"/>
              </a:spcBef>
              <a:spcAft>
                <a:spcPts val="0"/>
              </a:spcAft>
              <a:buClr>
                <a:schemeClr val="dk1"/>
              </a:buClr>
              <a:buSzPts val="2000"/>
              <a:buChar char="•"/>
            </a:pPr>
            <a:r>
              <a:rPr lang="en" sz="2000">
                <a:solidFill>
                  <a:schemeClr val="dk1"/>
                </a:solidFill>
              </a:rPr>
              <a:t>In this project we are looking at the expenses to try and identify the problem areas using </a:t>
            </a:r>
            <a:r>
              <a:rPr lang="en" sz="2000">
                <a:solidFill>
                  <a:schemeClr val="dk1"/>
                </a:solidFill>
              </a:rPr>
              <a:t>both descriptive and </a:t>
            </a:r>
            <a:r>
              <a:rPr lang="en" sz="2000">
                <a:solidFill>
                  <a:schemeClr val="dk1"/>
                </a:solidFill>
              </a:rPr>
              <a:t>predictive analytics on travel and expense data.</a:t>
            </a:r>
            <a:endParaRPr sz="2000">
              <a:solidFill>
                <a:schemeClr val="dk1"/>
              </a:solidFill>
            </a:endParaRPr>
          </a:p>
          <a:p>
            <a:pPr indent="-190500" lvl="0" marL="342900" rtl="0" algn="l">
              <a:spcBef>
                <a:spcPts val="480"/>
              </a:spcBef>
              <a:spcAft>
                <a:spcPts val="0"/>
              </a:spcAft>
              <a:buNone/>
            </a:pPr>
            <a:r>
              <a:t/>
            </a:r>
            <a:endParaRPr sz="2000">
              <a:solidFill>
                <a:schemeClr val="dk1"/>
              </a:solidFill>
            </a:endParaRPr>
          </a:p>
          <a:p>
            <a:pPr indent="-317500" lvl="0" marL="342900" rtl="0" algn="l">
              <a:spcBef>
                <a:spcPts val="480"/>
              </a:spcBef>
              <a:spcAft>
                <a:spcPts val="0"/>
              </a:spcAft>
              <a:buClr>
                <a:schemeClr val="dk1"/>
              </a:buClr>
              <a:buSzPts val="2000"/>
              <a:buChar char="•"/>
            </a:pPr>
            <a:r>
              <a:rPr lang="en" sz="2000">
                <a:solidFill>
                  <a:schemeClr val="dk1"/>
                </a:solidFill>
              </a:rPr>
              <a:t>List of anomalies we detected the problem within:</a:t>
            </a:r>
            <a:endParaRPr sz="2000">
              <a:solidFill>
                <a:schemeClr val="dk1"/>
              </a:solidFill>
            </a:endParaRPr>
          </a:p>
          <a:p>
            <a:pPr indent="-241300" lvl="1" marL="685797" rtl="0" algn="l">
              <a:spcBef>
                <a:spcPts val="480"/>
              </a:spcBef>
              <a:spcAft>
                <a:spcPts val="0"/>
              </a:spcAft>
              <a:buClr>
                <a:schemeClr val="dk1"/>
              </a:buClr>
              <a:buSzPts val="2000"/>
              <a:buFont typeface="Courier New"/>
              <a:buChar char="o"/>
            </a:pPr>
            <a:r>
              <a:rPr lang="en" sz="2000">
                <a:solidFill>
                  <a:schemeClr val="dk1"/>
                </a:solidFill>
              </a:rPr>
              <a:t>A large amount of dinners </a:t>
            </a:r>
            <a:endParaRPr sz="2000">
              <a:solidFill>
                <a:schemeClr val="dk1"/>
              </a:solidFill>
            </a:endParaRPr>
          </a:p>
          <a:p>
            <a:pPr indent="-241300" lvl="1" marL="685797" rtl="0" algn="l">
              <a:spcBef>
                <a:spcPts val="480"/>
              </a:spcBef>
              <a:spcAft>
                <a:spcPts val="0"/>
              </a:spcAft>
              <a:buClr>
                <a:schemeClr val="dk1"/>
              </a:buClr>
              <a:buSzPts val="2000"/>
              <a:buFont typeface="Courier New"/>
              <a:buChar char="o"/>
            </a:pPr>
            <a:r>
              <a:rPr lang="en" sz="2000">
                <a:solidFill>
                  <a:schemeClr val="dk1"/>
                </a:solidFill>
              </a:rPr>
              <a:t>Gift cards</a:t>
            </a:r>
            <a:endParaRPr sz="2000">
              <a:solidFill>
                <a:schemeClr val="dk1"/>
              </a:solidFill>
            </a:endParaRPr>
          </a:p>
          <a:p>
            <a:pPr indent="-241300" lvl="1" marL="685797" rtl="0" algn="l">
              <a:spcBef>
                <a:spcPts val="480"/>
              </a:spcBef>
              <a:spcAft>
                <a:spcPts val="0"/>
              </a:spcAft>
              <a:buClr>
                <a:schemeClr val="dk1"/>
              </a:buClr>
              <a:buSzPts val="2000"/>
              <a:buFont typeface="Courier New"/>
              <a:buChar char="o"/>
            </a:pPr>
            <a:r>
              <a:rPr lang="en" sz="2000">
                <a:solidFill>
                  <a:schemeClr val="dk1"/>
                </a:solidFill>
              </a:rPr>
              <a:t>Charges not approved on the BD T&amp;E Policies</a:t>
            </a:r>
            <a:endParaRPr sz="2000">
              <a:solidFill>
                <a:schemeClr val="dk1"/>
              </a:solidFill>
            </a:endParaRPr>
          </a:p>
          <a:p>
            <a:pPr indent="0" lvl="1" marL="342897" rtl="0" algn="l">
              <a:spcBef>
                <a:spcPts val="480"/>
              </a:spcBef>
              <a:spcAft>
                <a:spcPts val="0"/>
              </a:spcAft>
              <a:buNone/>
            </a:pPr>
            <a:r>
              <a:t/>
            </a:r>
            <a:endParaRPr sz="2000">
              <a:solidFill>
                <a:schemeClr val="dk1"/>
              </a:solidFill>
            </a:endParaRPr>
          </a:p>
          <a:p>
            <a:pPr indent="0" lvl="1" marL="342897" rtl="0" algn="l">
              <a:spcBef>
                <a:spcPts val="480"/>
              </a:spcBef>
              <a:spcAft>
                <a:spcPts val="0"/>
              </a:spcAft>
              <a:buNone/>
            </a:pPr>
            <a:r>
              <a:t/>
            </a:r>
            <a:endParaRPr sz="2000">
              <a:solidFill>
                <a:schemeClr val="dk1"/>
              </a:solidFill>
            </a:endParaRPr>
          </a:p>
          <a:p>
            <a:pPr indent="-190500" lvl="0" marL="342900" rtl="0" algn="l">
              <a:spcBef>
                <a:spcPts val="480"/>
              </a:spcBef>
              <a:spcAft>
                <a:spcPts val="0"/>
              </a:spcAft>
              <a:buNone/>
            </a:pPr>
            <a:r>
              <a:t/>
            </a:r>
            <a:endParaRPr sz="2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5"/>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Approach</a:t>
            </a:r>
            <a:endParaRPr b="1" sz="2400">
              <a:solidFill>
                <a:srgbClr val="FFFFFF"/>
              </a:solidFill>
            </a:endParaRPr>
          </a:p>
        </p:txBody>
      </p:sp>
      <p:sp>
        <p:nvSpPr>
          <p:cNvPr id="388" name="Google Shape;388;p45"/>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45"/>
          <p:cNvPicPr preferRelativeResize="0"/>
          <p:nvPr/>
        </p:nvPicPr>
        <p:blipFill>
          <a:blip r:embed="rId3">
            <a:alphaModFix/>
          </a:blip>
          <a:stretch>
            <a:fillRect/>
          </a:stretch>
        </p:blipFill>
        <p:spPr>
          <a:xfrm>
            <a:off x="8163875" y="3934000"/>
            <a:ext cx="817525" cy="830225"/>
          </a:xfrm>
          <a:prstGeom prst="rect">
            <a:avLst/>
          </a:prstGeom>
          <a:noFill/>
          <a:ln>
            <a:noFill/>
          </a:ln>
        </p:spPr>
      </p:pic>
      <p:grpSp>
        <p:nvGrpSpPr>
          <p:cNvPr id="390" name="Google Shape;390;p45"/>
          <p:cNvGrpSpPr/>
          <p:nvPr/>
        </p:nvGrpSpPr>
        <p:grpSpPr>
          <a:xfrm>
            <a:off x="75813" y="1178045"/>
            <a:ext cx="8938569" cy="2896349"/>
            <a:chOff x="2636" y="0"/>
            <a:chExt cx="8992524" cy="4014900"/>
          </a:xfrm>
        </p:grpSpPr>
        <p:sp>
          <p:nvSpPr>
            <p:cNvPr id="391" name="Google Shape;391;p45"/>
            <p:cNvSpPr/>
            <p:nvPr/>
          </p:nvSpPr>
          <p:spPr>
            <a:xfrm>
              <a:off x="747942" y="0"/>
              <a:ext cx="7647900" cy="4014900"/>
            </a:xfrm>
            <a:prstGeom prst="rightArrow">
              <a:avLst>
                <a:gd fmla="val 50000" name="adj1"/>
                <a:gd fmla="val 50000" name="adj2"/>
              </a:avLst>
            </a:prstGeom>
            <a:solidFill>
              <a:srgbClr val="CCC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
            <p:cNvSpPr/>
            <p:nvPr/>
          </p:nvSpPr>
          <p:spPr>
            <a:xfrm>
              <a:off x="2636" y="1204436"/>
              <a:ext cx="1587000" cy="1605900"/>
            </a:xfrm>
            <a:prstGeom prst="roundRect">
              <a:avLst>
                <a:gd fmla="val 16667" name="adj"/>
              </a:avLst>
            </a:prstGeom>
            <a:solidFill>
              <a:srgbClr val="2B2B8A"/>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txBox="1"/>
            <p:nvPr/>
          </p:nvSpPr>
          <p:spPr>
            <a:xfrm>
              <a:off x="80102" y="1281902"/>
              <a:ext cx="1431900" cy="14511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Identify Project Objective</a:t>
              </a:r>
              <a:endParaRPr/>
            </a:p>
          </p:txBody>
        </p:sp>
        <p:sp>
          <p:nvSpPr>
            <p:cNvPr id="394" name="Google Shape;394;p45"/>
            <p:cNvSpPr/>
            <p:nvPr/>
          </p:nvSpPr>
          <p:spPr>
            <a:xfrm>
              <a:off x="1854017" y="1204436"/>
              <a:ext cx="1587000" cy="1605900"/>
            </a:xfrm>
            <a:prstGeom prst="roundRect">
              <a:avLst>
                <a:gd fmla="val 16667" name="adj"/>
              </a:avLst>
            </a:prstGeom>
            <a:solidFill>
              <a:srgbClr val="3E3EA0"/>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txBox="1"/>
            <p:nvPr/>
          </p:nvSpPr>
          <p:spPr>
            <a:xfrm>
              <a:off x="1931483" y="1281902"/>
              <a:ext cx="1431900" cy="14511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Review Data</a:t>
              </a:r>
              <a:endParaRPr/>
            </a:p>
          </p:txBody>
        </p:sp>
        <p:sp>
          <p:nvSpPr>
            <p:cNvPr id="396" name="Google Shape;396;p45"/>
            <p:cNvSpPr/>
            <p:nvPr/>
          </p:nvSpPr>
          <p:spPr>
            <a:xfrm>
              <a:off x="3705398" y="1204436"/>
              <a:ext cx="1587000" cy="1605900"/>
            </a:xfrm>
            <a:prstGeom prst="roundRect">
              <a:avLst>
                <a:gd fmla="val 16667" name="adj"/>
              </a:avLst>
            </a:prstGeom>
            <a:solidFill>
              <a:srgbClr val="5555B1"/>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txBox="1"/>
            <p:nvPr/>
          </p:nvSpPr>
          <p:spPr>
            <a:xfrm>
              <a:off x="3782864" y="1281902"/>
              <a:ext cx="1431900" cy="14511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Select &amp; Clean Data</a:t>
              </a:r>
              <a:endParaRPr/>
            </a:p>
          </p:txBody>
        </p:sp>
        <p:sp>
          <p:nvSpPr>
            <p:cNvPr id="398" name="Google Shape;398;p45"/>
            <p:cNvSpPr/>
            <p:nvPr/>
          </p:nvSpPr>
          <p:spPr>
            <a:xfrm>
              <a:off x="5556779" y="1204436"/>
              <a:ext cx="1587000" cy="1605900"/>
            </a:xfrm>
            <a:prstGeom prst="roundRect">
              <a:avLst>
                <a:gd fmla="val 16667" name="adj"/>
              </a:avLst>
            </a:prstGeom>
            <a:solidFill>
              <a:srgbClr val="7979B6"/>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txBox="1"/>
            <p:nvPr/>
          </p:nvSpPr>
          <p:spPr>
            <a:xfrm>
              <a:off x="5634245" y="1281902"/>
              <a:ext cx="1431900" cy="14511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Manipulate Data</a:t>
              </a:r>
              <a:endParaRPr/>
            </a:p>
          </p:txBody>
        </p:sp>
        <p:sp>
          <p:nvSpPr>
            <p:cNvPr id="400" name="Google Shape;400;p45"/>
            <p:cNvSpPr/>
            <p:nvPr/>
          </p:nvSpPr>
          <p:spPr>
            <a:xfrm>
              <a:off x="7408160" y="1204436"/>
              <a:ext cx="1587000" cy="1605900"/>
            </a:xfrm>
            <a:prstGeom prst="roundRect">
              <a:avLst>
                <a:gd fmla="val 16667" name="adj"/>
              </a:avLst>
            </a:prstGeom>
            <a:solidFill>
              <a:srgbClr val="9898BF"/>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txBox="1"/>
            <p:nvPr/>
          </p:nvSpPr>
          <p:spPr>
            <a:xfrm>
              <a:off x="7374931" y="1511893"/>
              <a:ext cx="1587000" cy="12210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Evaluate Model &amp;</a:t>
              </a:r>
              <a:endParaRPr/>
            </a:p>
            <a:p>
              <a:pPr indent="0" lvl="0" marL="0" marR="0" rtl="0" algn="ctr">
                <a:lnSpc>
                  <a:spcPct val="90000"/>
                </a:lnSpc>
                <a:spcBef>
                  <a:spcPts val="70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Conclusion</a:t>
              </a:r>
              <a:endParaRPr/>
            </a:p>
          </p:txBody>
        </p:sp>
      </p:grpSp>
      <p:sp>
        <p:nvSpPr>
          <p:cNvPr id="402" name="Google Shape;402;p45"/>
          <p:cNvSpPr/>
          <p:nvPr/>
        </p:nvSpPr>
        <p:spPr>
          <a:xfrm>
            <a:off x="1042044" y="3439601"/>
            <a:ext cx="5120700" cy="494400"/>
          </a:xfrm>
          <a:prstGeom prst="roundRect">
            <a:avLst>
              <a:gd fmla="val 16667" name="adj"/>
            </a:avLst>
          </a:prstGeom>
          <a:solidFill>
            <a:srgbClr val="71BEC4"/>
          </a:solidFill>
          <a:ln cap="flat" cmpd="sng" w="25400">
            <a:solidFill>
              <a:srgbClr val="71BEC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2400" u="none" cap="none" strike="noStrike">
                <a:solidFill>
                  <a:srgbClr val="FFFFFF"/>
                </a:solidFill>
                <a:latin typeface="Arial"/>
                <a:ea typeface="Arial"/>
                <a:cs typeface="Arial"/>
                <a:sym typeface="Arial"/>
              </a:rPr>
              <a:t>Programming Language: 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6"/>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T&amp;E Data</a:t>
            </a:r>
            <a:endParaRPr b="1" sz="2400">
              <a:solidFill>
                <a:srgbClr val="FFFFFF"/>
              </a:solidFill>
            </a:endParaRPr>
          </a:p>
        </p:txBody>
      </p:sp>
      <p:sp>
        <p:nvSpPr>
          <p:cNvPr id="409" name="Google Shape;409;p46"/>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46"/>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411" name="Google Shape;411;p46"/>
          <p:cNvPicPr preferRelativeResize="0"/>
          <p:nvPr/>
        </p:nvPicPr>
        <p:blipFill>
          <a:blip r:embed="rId4">
            <a:alphaModFix/>
          </a:blip>
          <a:stretch>
            <a:fillRect/>
          </a:stretch>
        </p:blipFill>
        <p:spPr>
          <a:xfrm>
            <a:off x="573150" y="1109863"/>
            <a:ext cx="6400574" cy="3216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47"/>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
          <p:cNvSpPr/>
          <p:nvPr/>
        </p:nvSpPr>
        <p:spPr>
          <a:xfrm>
            <a:off x="0" y="0"/>
            <a:ext cx="9144000" cy="601775"/>
          </a:xfrm>
          <a:prstGeom prst="flowChartProcess">
            <a:avLst/>
          </a:prstGeom>
          <a:solidFill>
            <a:srgbClr val="CC00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 Data Visualization on the Basis of Parent Expenses</a:t>
            </a:r>
            <a:endParaRPr b="1" sz="2400">
              <a:solidFill>
                <a:srgbClr val="FFFFFF"/>
              </a:solidFill>
            </a:endParaRPr>
          </a:p>
        </p:txBody>
      </p:sp>
      <p:sp>
        <p:nvSpPr>
          <p:cNvPr id="418" name="Google Shape;418;p47"/>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47"/>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420" name="Google Shape;420;p47"/>
          <p:cNvPicPr preferRelativeResize="0"/>
          <p:nvPr/>
        </p:nvPicPr>
        <p:blipFill rotWithShape="1">
          <a:blip r:embed="rId4">
            <a:alphaModFix/>
          </a:blip>
          <a:srcRect b="0" l="0" r="0" t="0"/>
          <a:stretch/>
        </p:blipFill>
        <p:spPr>
          <a:xfrm>
            <a:off x="235850" y="849376"/>
            <a:ext cx="5039400" cy="3426300"/>
          </a:xfrm>
          <a:prstGeom prst="rect">
            <a:avLst/>
          </a:prstGeom>
          <a:noFill/>
          <a:ln>
            <a:noFill/>
          </a:ln>
        </p:spPr>
      </p:pic>
      <p:sp>
        <p:nvSpPr>
          <p:cNvPr id="421" name="Google Shape;421;p47"/>
          <p:cNvSpPr txBox="1"/>
          <p:nvPr/>
        </p:nvSpPr>
        <p:spPr>
          <a:xfrm>
            <a:off x="5220550" y="849375"/>
            <a:ext cx="3000000" cy="300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We w</a:t>
            </a:r>
            <a:r>
              <a:rPr lang="en" sz="1800">
                <a:solidFill>
                  <a:schemeClr val="dk1"/>
                </a:solidFill>
              </a:rPr>
              <a:t>anted to visualize each of the segments based on the parental expenses, and see which parent expense contributed to most spending in each of the segments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Transportation was the highest parent expense in all of the segments (more than 40% of expenses)</a:t>
            </a:r>
            <a:endParaRPr sz="1800">
              <a:solidFill>
                <a:schemeClr val="dk1"/>
              </a:solidFill>
            </a:endParaRPr>
          </a:p>
        </p:txBody>
      </p:sp>
      <p:sp>
        <p:nvSpPr>
          <p:cNvPr id="422" name="Google Shape;422;p47"/>
          <p:cNvSpPr/>
          <p:nvPr/>
        </p:nvSpPr>
        <p:spPr>
          <a:xfrm>
            <a:off x="457200" y="4375400"/>
            <a:ext cx="4818000" cy="425100"/>
          </a:xfrm>
          <a:prstGeom prst="rect">
            <a:avLst/>
          </a:prstGeom>
          <a:solidFill>
            <a:srgbClr val="BBE0E3"/>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rgbClr val="000000"/>
                </a:solidFill>
                <a:latin typeface="Arial"/>
                <a:ea typeface="Arial"/>
                <a:cs typeface="Arial"/>
                <a:sym typeface="Arial"/>
              </a:rPr>
              <a:t>Method: ggplot</a:t>
            </a:r>
            <a:endParaRPr sz="1800">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8"/>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8"/>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sz="2400">
                <a:solidFill>
                  <a:srgbClr val="FFFFFF"/>
                </a:solidFill>
              </a:rPr>
              <a:t>Data Visualization of Expenses on the Basis of Days </a:t>
            </a:r>
            <a:endParaRPr b="1" sz="2400">
              <a:solidFill>
                <a:srgbClr val="FFFFFF"/>
              </a:solidFill>
            </a:endParaRPr>
          </a:p>
        </p:txBody>
      </p:sp>
      <p:sp>
        <p:nvSpPr>
          <p:cNvPr id="429" name="Google Shape;429;p48"/>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48"/>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431" name="Google Shape;431;p48"/>
          <p:cNvPicPr preferRelativeResize="0"/>
          <p:nvPr/>
        </p:nvPicPr>
        <p:blipFill rotWithShape="1">
          <a:blip r:embed="rId4">
            <a:alphaModFix/>
          </a:blip>
          <a:srcRect b="0" l="0" r="0" t="0"/>
          <a:stretch/>
        </p:blipFill>
        <p:spPr>
          <a:xfrm>
            <a:off x="220875" y="835725"/>
            <a:ext cx="4938000" cy="3563400"/>
          </a:xfrm>
          <a:prstGeom prst="rect">
            <a:avLst/>
          </a:prstGeom>
          <a:noFill/>
          <a:ln>
            <a:noFill/>
          </a:ln>
        </p:spPr>
      </p:pic>
      <p:sp>
        <p:nvSpPr>
          <p:cNvPr id="432" name="Google Shape;432;p48"/>
          <p:cNvSpPr txBox="1"/>
          <p:nvPr/>
        </p:nvSpPr>
        <p:spPr>
          <a:xfrm>
            <a:off x="4950000" y="767888"/>
            <a:ext cx="3339900" cy="300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We wanted to visualize each of the segments based on the days the expenses were made and see on which days the expenses were the most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Most of the days that recorded expenses greater than 20% were on weekdays, but some expenses were also recorded on Saturday and Sunday </a:t>
            </a:r>
            <a:endParaRPr sz="1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9"/>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9"/>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endParaRPr>
          </a:p>
        </p:txBody>
      </p:sp>
      <p:sp>
        <p:nvSpPr>
          <p:cNvPr id="439" name="Google Shape;439;p49"/>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49"/>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441" name="Google Shape;441;p49"/>
          <p:cNvSpPr txBox="1"/>
          <p:nvPr/>
        </p:nvSpPr>
        <p:spPr>
          <a:xfrm>
            <a:off x="216575" y="852750"/>
            <a:ext cx="7661100" cy="37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t>Self Meal Expenses and HCP Meal Expenses </a:t>
            </a:r>
            <a:endParaRPr b="1" sz="6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0"/>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0"/>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endParaRPr>
          </a:p>
        </p:txBody>
      </p:sp>
      <p:sp>
        <p:nvSpPr>
          <p:cNvPr id="448" name="Google Shape;448;p50"/>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50"/>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450" name="Google Shape;450;p50"/>
          <p:cNvPicPr preferRelativeResize="0"/>
          <p:nvPr/>
        </p:nvPicPr>
        <p:blipFill rotWithShape="1">
          <a:blip r:embed="rId4">
            <a:alphaModFix/>
          </a:blip>
          <a:srcRect b="0" l="0" r="0" t="0"/>
          <a:stretch/>
        </p:blipFill>
        <p:spPr>
          <a:xfrm>
            <a:off x="220875" y="601775"/>
            <a:ext cx="7943100" cy="4247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1"/>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1"/>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endParaRPr>
          </a:p>
        </p:txBody>
      </p:sp>
      <p:sp>
        <p:nvSpPr>
          <p:cNvPr id="457" name="Google Shape;457;p51"/>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51"/>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459" name="Google Shape;459;p51"/>
          <p:cNvPicPr preferRelativeResize="0"/>
          <p:nvPr/>
        </p:nvPicPr>
        <p:blipFill rotWithShape="1">
          <a:blip r:embed="rId4">
            <a:alphaModFix/>
          </a:blip>
          <a:srcRect b="0" l="0" r="0" t="0"/>
          <a:stretch/>
        </p:blipFill>
        <p:spPr>
          <a:xfrm>
            <a:off x="307625" y="601775"/>
            <a:ext cx="7746000" cy="4247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52"/>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2"/>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Insights from Results</a:t>
            </a:r>
            <a:endParaRPr b="1" sz="2400">
              <a:solidFill>
                <a:srgbClr val="FFFFFF"/>
              </a:solidFill>
            </a:endParaRPr>
          </a:p>
        </p:txBody>
      </p:sp>
      <p:sp>
        <p:nvSpPr>
          <p:cNvPr id="466" name="Google Shape;466;p52"/>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52"/>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468" name="Google Shape;468;p52"/>
          <p:cNvSpPr txBox="1"/>
          <p:nvPr/>
        </p:nvSpPr>
        <p:spPr>
          <a:xfrm>
            <a:off x="230100" y="920425"/>
            <a:ext cx="7593300" cy="3618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We wanted to </a:t>
            </a:r>
            <a:r>
              <a:rPr lang="en" sz="2400"/>
              <a:t>visualize</a:t>
            </a:r>
            <a:r>
              <a:rPr lang="en" sz="2400"/>
              <a:t> the expenses especially for self meal and HCP in a scatterplot manner in order to check whether each data complies with the threshold (that is $125 on the BD T&amp;E Policy).</a:t>
            </a:r>
            <a:endParaRPr sz="2400"/>
          </a:p>
          <a:p>
            <a:pPr indent="-381000" lvl="0" marL="457200" rtl="0" algn="l">
              <a:spcBef>
                <a:spcPts val="0"/>
              </a:spcBef>
              <a:spcAft>
                <a:spcPts val="0"/>
              </a:spcAft>
              <a:buSzPts val="2400"/>
              <a:buChar char="●"/>
            </a:pPr>
            <a:r>
              <a:rPr lang="en" sz="2400"/>
              <a:t>There were instances were receipts were recorded greater than $125, and for HCP meals that were greater than $1000.</a:t>
            </a:r>
            <a:endParaRPr sz="2400"/>
          </a:p>
          <a:p>
            <a:pPr indent="-381000" lvl="0" marL="457200" rtl="0" algn="l">
              <a:spcBef>
                <a:spcPts val="0"/>
              </a:spcBef>
              <a:spcAft>
                <a:spcPts val="0"/>
              </a:spcAft>
              <a:buSzPts val="2400"/>
              <a:buChar char="●"/>
            </a:pPr>
            <a:r>
              <a:rPr lang="en" sz="2400"/>
              <a:t>Some of the meal expenses were also itemized on the weekends.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MBS Tracks and Concentrations</a:t>
            </a:r>
            <a:endParaRPr b="1" sz="2400">
              <a:solidFill>
                <a:srgbClr val="FFFFFF"/>
              </a:solidFill>
            </a:endParaRPr>
          </a:p>
        </p:txBody>
      </p:sp>
      <p:sp>
        <p:nvSpPr>
          <p:cNvPr id="100" name="Google Shape;100;p17"/>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7"/>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102" name="Google Shape;102;p17"/>
          <p:cNvPicPr preferRelativeResize="0"/>
          <p:nvPr/>
        </p:nvPicPr>
        <p:blipFill rotWithShape="1">
          <a:blip r:embed="rId4">
            <a:alphaModFix/>
          </a:blip>
          <a:srcRect b="23298" l="16358" r="18388" t="33153"/>
          <a:stretch/>
        </p:blipFill>
        <p:spPr>
          <a:xfrm>
            <a:off x="173500" y="791990"/>
            <a:ext cx="8615362" cy="2937270"/>
          </a:xfrm>
          <a:prstGeom prst="rect">
            <a:avLst/>
          </a:prstGeom>
          <a:noFill/>
          <a:ln>
            <a:noFill/>
          </a:ln>
        </p:spPr>
      </p:pic>
      <p:pic>
        <p:nvPicPr>
          <p:cNvPr id="103" name="Google Shape;103;p17"/>
          <p:cNvPicPr preferRelativeResize="0"/>
          <p:nvPr/>
        </p:nvPicPr>
        <p:blipFill rotWithShape="1">
          <a:blip r:embed="rId5">
            <a:alphaModFix/>
          </a:blip>
          <a:srcRect b="0" l="0" r="0" t="0"/>
          <a:stretch/>
        </p:blipFill>
        <p:spPr>
          <a:xfrm>
            <a:off x="3395337" y="2455700"/>
            <a:ext cx="2171700" cy="23931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3"/>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3"/>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endParaRPr>
          </a:p>
        </p:txBody>
      </p:sp>
      <p:sp>
        <p:nvSpPr>
          <p:cNvPr id="475" name="Google Shape;475;p53"/>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53"/>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477" name="Google Shape;477;p53"/>
          <p:cNvSpPr txBox="1"/>
          <p:nvPr/>
        </p:nvSpPr>
        <p:spPr>
          <a:xfrm>
            <a:off x="216575" y="852750"/>
            <a:ext cx="7661100" cy="37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t>Text Mining and </a:t>
            </a:r>
            <a:r>
              <a:rPr b="1" lang="en" sz="6000"/>
              <a:t>Visualization</a:t>
            </a:r>
            <a:r>
              <a:rPr b="1" lang="en" sz="6000"/>
              <a:t> of Expense Comments</a:t>
            </a:r>
            <a:endParaRPr b="1" sz="6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54"/>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4"/>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endParaRPr>
          </a:p>
        </p:txBody>
      </p:sp>
      <p:sp>
        <p:nvSpPr>
          <p:cNvPr id="484" name="Google Shape;484;p54"/>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54"/>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486" name="Google Shape;486;p54"/>
          <p:cNvSpPr txBox="1"/>
          <p:nvPr/>
        </p:nvSpPr>
        <p:spPr>
          <a:xfrm>
            <a:off x="81225" y="0"/>
            <a:ext cx="79317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solidFill>
                  <a:srgbClr val="FFFFFF"/>
                </a:solidFill>
              </a:rPr>
              <a:t>METHODOLOGY - TEXT MINING</a:t>
            </a:r>
            <a:r>
              <a:rPr lang="en" sz="3000">
                <a:solidFill>
                  <a:srgbClr val="FFFFFF"/>
                </a:solidFill>
              </a:rPr>
              <a:t> </a:t>
            </a:r>
            <a:endParaRPr sz="3000">
              <a:solidFill>
                <a:srgbClr val="FFFFFF"/>
              </a:solidFill>
            </a:endParaRPr>
          </a:p>
          <a:p>
            <a:pPr indent="0" lvl="0" marL="0" rtl="0" algn="l">
              <a:spcBef>
                <a:spcPts val="0"/>
              </a:spcBef>
              <a:spcAft>
                <a:spcPts val="0"/>
              </a:spcAft>
              <a:buNone/>
            </a:pPr>
            <a:r>
              <a:t/>
            </a:r>
            <a:endParaRPr>
              <a:solidFill>
                <a:srgbClr val="FFFFFF"/>
              </a:solidFill>
            </a:endParaRPr>
          </a:p>
        </p:txBody>
      </p:sp>
      <p:pic>
        <p:nvPicPr>
          <p:cNvPr id="487" name="Google Shape;487;p54"/>
          <p:cNvPicPr preferRelativeResize="0"/>
          <p:nvPr/>
        </p:nvPicPr>
        <p:blipFill>
          <a:blip r:embed="rId4">
            <a:alphaModFix/>
          </a:blip>
          <a:stretch>
            <a:fillRect/>
          </a:stretch>
        </p:blipFill>
        <p:spPr>
          <a:xfrm>
            <a:off x="998100" y="1132238"/>
            <a:ext cx="5197650" cy="3186175"/>
          </a:xfrm>
          <a:prstGeom prst="rect">
            <a:avLst/>
          </a:prstGeom>
          <a:noFill/>
          <a:ln>
            <a:noFill/>
          </a:ln>
        </p:spPr>
      </p:pic>
      <p:sp>
        <p:nvSpPr>
          <p:cNvPr id="488" name="Google Shape;488;p54"/>
          <p:cNvSpPr txBox="1"/>
          <p:nvPr/>
        </p:nvSpPr>
        <p:spPr>
          <a:xfrm>
            <a:off x="5660950" y="805913"/>
            <a:ext cx="3032100" cy="2296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5"/>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5"/>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Approach</a:t>
            </a:r>
            <a:endParaRPr b="1" sz="2400">
              <a:solidFill>
                <a:srgbClr val="FFFFFF"/>
              </a:solidFill>
            </a:endParaRPr>
          </a:p>
        </p:txBody>
      </p:sp>
      <p:sp>
        <p:nvSpPr>
          <p:cNvPr id="495" name="Google Shape;495;p55"/>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55"/>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497" name="Google Shape;497;p55"/>
          <p:cNvSpPr txBox="1"/>
          <p:nvPr/>
        </p:nvSpPr>
        <p:spPr>
          <a:xfrm>
            <a:off x="599550" y="1125475"/>
            <a:ext cx="7110600" cy="3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txBox="1"/>
          <p:nvPr/>
        </p:nvSpPr>
        <p:spPr>
          <a:xfrm>
            <a:off x="148900" y="751200"/>
            <a:ext cx="7959000" cy="22968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In order to filter out some of the high frequency words within the expense comments, we had to implement text mining to R. </a:t>
            </a:r>
            <a:endParaRPr sz="2600"/>
          </a:p>
          <a:p>
            <a:pPr indent="-393700" lvl="0" marL="457200" rtl="0" algn="l">
              <a:spcBef>
                <a:spcPts val="0"/>
              </a:spcBef>
              <a:spcAft>
                <a:spcPts val="0"/>
              </a:spcAft>
              <a:buSzPts val="2600"/>
              <a:buChar char="●"/>
            </a:pPr>
            <a:r>
              <a:rPr lang="en" sz="2600"/>
              <a:t>By tidying up the expense comments and summarizing it, we were able to visualize the words that occur more frequently.</a:t>
            </a:r>
            <a:endParaRPr sz="2600"/>
          </a:p>
          <a:p>
            <a:pPr indent="-393700" lvl="0" marL="457200" rtl="0" algn="l">
              <a:spcBef>
                <a:spcPts val="0"/>
              </a:spcBef>
              <a:spcAft>
                <a:spcPts val="0"/>
              </a:spcAft>
              <a:buSzPts val="2600"/>
              <a:buChar char="●"/>
            </a:pPr>
            <a:r>
              <a:rPr lang="en" sz="2600"/>
              <a:t>In R, the packages include: tidytext, scales, and tidyr.</a:t>
            </a:r>
            <a:endParaRPr sz="2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56"/>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6"/>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sz="2400">
                <a:solidFill>
                  <a:srgbClr val="FFFFFF"/>
                </a:solidFill>
              </a:rPr>
              <a:t>Expense Comments</a:t>
            </a:r>
            <a:endParaRPr b="1" sz="2400">
              <a:solidFill>
                <a:srgbClr val="FFFFFF"/>
              </a:solidFill>
            </a:endParaRPr>
          </a:p>
        </p:txBody>
      </p:sp>
      <p:sp>
        <p:nvSpPr>
          <p:cNvPr id="505" name="Google Shape;505;p56"/>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56"/>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507" name="Google Shape;507;p56"/>
          <p:cNvPicPr preferRelativeResize="0"/>
          <p:nvPr/>
        </p:nvPicPr>
        <p:blipFill rotWithShape="1">
          <a:blip r:embed="rId4">
            <a:alphaModFix/>
          </a:blip>
          <a:srcRect b="0" l="0" r="0" t="0"/>
          <a:stretch/>
        </p:blipFill>
        <p:spPr>
          <a:xfrm>
            <a:off x="145975" y="601775"/>
            <a:ext cx="7894200" cy="4162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57"/>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7"/>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Insights from Results</a:t>
            </a:r>
            <a:endParaRPr b="1" sz="2400">
              <a:solidFill>
                <a:srgbClr val="FFFFFF"/>
              </a:solidFill>
            </a:endParaRPr>
          </a:p>
        </p:txBody>
      </p:sp>
      <p:sp>
        <p:nvSpPr>
          <p:cNvPr id="514" name="Google Shape;514;p57"/>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57"/>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516" name="Google Shape;516;p57"/>
          <p:cNvSpPr txBox="1"/>
          <p:nvPr/>
        </p:nvSpPr>
        <p:spPr>
          <a:xfrm>
            <a:off x="85525" y="954000"/>
            <a:ext cx="8211600" cy="323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Once the comments were summarized and visualized, the top 3 high frequency words within the expense comments were: </a:t>
            </a:r>
            <a:endParaRPr sz="1800"/>
          </a:p>
          <a:p>
            <a:pPr indent="-342900" lvl="1" marL="914400" rtl="0" algn="l">
              <a:spcBef>
                <a:spcPts val="0"/>
              </a:spcBef>
              <a:spcAft>
                <a:spcPts val="0"/>
              </a:spcAft>
              <a:buSzPts val="1800"/>
              <a:buChar char="○"/>
            </a:pPr>
            <a:r>
              <a:rPr lang="en" sz="1800"/>
              <a:t>Receipt</a:t>
            </a:r>
            <a:endParaRPr sz="1800"/>
          </a:p>
          <a:p>
            <a:pPr indent="-342900" lvl="1" marL="914400" rtl="0" algn="l">
              <a:spcBef>
                <a:spcPts val="0"/>
              </a:spcBef>
              <a:spcAft>
                <a:spcPts val="0"/>
              </a:spcAft>
              <a:buSzPts val="1800"/>
              <a:buChar char="○"/>
            </a:pPr>
            <a:r>
              <a:rPr lang="en" sz="1800"/>
              <a:t>Card</a:t>
            </a:r>
            <a:endParaRPr sz="1800"/>
          </a:p>
          <a:p>
            <a:pPr indent="-342900" lvl="1" marL="914400" rtl="0" algn="l">
              <a:spcBef>
                <a:spcPts val="0"/>
              </a:spcBef>
              <a:spcAft>
                <a:spcPts val="0"/>
              </a:spcAft>
              <a:buSzPts val="1800"/>
              <a:buChar char="○"/>
            </a:pPr>
            <a:r>
              <a:rPr lang="en" sz="1800"/>
              <a:t>Car</a:t>
            </a:r>
            <a:endParaRPr sz="1800"/>
          </a:p>
          <a:p>
            <a:pPr indent="-342900" lvl="2" marL="1371600" rtl="0" algn="l">
              <a:spcBef>
                <a:spcPts val="0"/>
              </a:spcBef>
              <a:spcAft>
                <a:spcPts val="0"/>
              </a:spcAft>
              <a:buSzPts val="1800"/>
              <a:buChar char="■"/>
            </a:pPr>
            <a:r>
              <a:rPr lang="en" sz="1800"/>
              <a:t>We eliminated any </a:t>
            </a:r>
            <a:r>
              <a:rPr lang="en" sz="1800"/>
              <a:t>prepositions</a:t>
            </a:r>
            <a:r>
              <a:rPr lang="en" sz="1800"/>
              <a:t>, articles and conjunctions from the visualization </a:t>
            </a:r>
            <a:endParaRPr sz="1800"/>
          </a:p>
          <a:p>
            <a:pPr indent="0" lvl="0" marL="13716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Since the generalized high frequency words did not give any inference under what parent expense it came under, we sought to text mine the high frequency words on the basis of parent expense</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8"/>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endParaRPr>
          </a:p>
        </p:txBody>
      </p:sp>
      <p:sp>
        <p:nvSpPr>
          <p:cNvPr id="523" name="Google Shape;523;p58"/>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58"/>
          <p:cNvPicPr preferRelativeResize="0"/>
          <p:nvPr/>
        </p:nvPicPr>
        <p:blipFill>
          <a:blip r:embed="rId3">
            <a:alphaModFix/>
          </a:blip>
          <a:stretch>
            <a:fillRect/>
          </a:stretch>
        </p:blipFill>
        <p:spPr>
          <a:xfrm>
            <a:off x="8163875" y="3934000"/>
            <a:ext cx="817525" cy="830225"/>
          </a:xfrm>
          <a:prstGeom prst="rect">
            <a:avLst/>
          </a:prstGeom>
          <a:noFill/>
          <a:ln>
            <a:noFill/>
          </a:ln>
        </p:spPr>
      </p:pic>
      <p:pic>
        <p:nvPicPr>
          <p:cNvPr id="525" name="Google Shape;525;p58"/>
          <p:cNvPicPr preferRelativeResize="0"/>
          <p:nvPr/>
        </p:nvPicPr>
        <p:blipFill rotWithShape="1">
          <a:blip r:embed="rId4">
            <a:alphaModFix/>
          </a:blip>
          <a:srcRect b="0" l="0" r="0" t="0"/>
          <a:stretch/>
        </p:blipFill>
        <p:spPr>
          <a:xfrm>
            <a:off x="412901" y="939752"/>
            <a:ext cx="7044900" cy="3264000"/>
          </a:xfrm>
          <a:prstGeom prst="rect">
            <a:avLst/>
          </a:prstGeom>
          <a:noFill/>
          <a:ln>
            <a:noFill/>
          </a:ln>
        </p:spPr>
      </p:pic>
      <p:sp>
        <p:nvSpPr>
          <p:cNvPr id="526" name="Google Shape;526;p58"/>
          <p:cNvSpPr txBox="1"/>
          <p:nvPr/>
        </p:nvSpPr>
        <p:spPr>
          <a:xfrm>
            <a:off x="72679" y="-2107"/>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FFFFFF"/>
                </a:solidFill>
              </a:rPr>
              <a:t>Expense comments vs. BD_Keywords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9"/>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9"/>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endParaRPr>
          </a:p>
        </p:txBody>
      </p:sp>
      <p:sp>
        <p:nvSpPr>
          <p:cNvPr id="533" name="Google Shape;533;p59"/>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59"/>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535" name="Google Shape;535;p59"/>
          <p:cNvSpPr txBox="1"/>
          <p:nvPr/>
        </p:nvSpPr>
        <p:spPr>
          <a:xfrm>
            <a:off x="72679" y="-2107"/>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FFFFFF"/>
                </a:solidFill>
              </a:rPr>
              <a:t>Self-meal under $125</a:t>
            </a:r>
            <a:r>
              <a:rPr lang="en" sz="2400">
                <a:solidFill>
                  <a:srgbClr val="FFFFFF"/>
                </a:solidFill>
              </a:rPr>
              <a:t> vs. Self-meal over $125</a:t>
            </a:r>
            <a:endParaRPr sz="2400">
              <a:solidFill>
                <a:srgbClr val="FFFFFF"/>
              </a:solidFill>
            </a:endParaRPr>
          </a:p>
        </p:txBody>
      </p:sp>
      <p:pic>
        <p:nvPicPr>
          <p:cNvPr id="536" name="Google Shape;536;p59"/>
          <p:cNvPicPr preferRelativeResize="0"/>
          <p:nvPr/>
        </p:nvPicPr>
        <p:blipFill>
          <a:blip r:embed="rId4">
            <a:alphaModFix/>
          </a:blip>
          <a:stretch>
            <a:fillRect/>
          </a:stretch>
        </p:blipFill>
        <p:spPr>
          <a:xfrm>
            <a:off x="783500" y="922037"/>
            <a:ext cx="5823574" cy="3592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0"/>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0"/>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Insights from Results</a:t>
            </a:r>
            <a:endParaRPr b="1" sz="2400">
              <a:solidFill>
                <a:srgbClr val="FFFFFF"/>
              </a:solidFill>
            </a:endParaRPr>
          </a:p>
        </p:txBody>
      </p:sp>
      <p:sp>
        <p:nvSpPr>
          <p:cNvPr id="543" name="Google Shape;543;p60"/>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60"/>
          <p:cNvPicPr preferRelativeResize="0"/>
          <p:nvPr/>
        </p:nvPicPr>
        <p:blipFill>
          <a:blip r:embed="rId4">
            <a:alphaModFix/>
          </a:blip>
          <a:stretch>
            <a:fillRect/>
          </a:stretch>
        </p:blipFill>
        <p:spPr>
          <a:xfrm>
            <a:off x="8163875" y="3934000"/>
            <a:ext cx="817525" cy="830225"/>
          </a:xfrm>
          <a:prstGeom prst="rect">
            <a:avLst/>
          </a:prstGeom>
          <a:noFill/>
          <a:ln>
            <a:noFill/>
          </a:ln>
        </p:spPr>
      </p:pic>
      <p:sp>
        <p:nvSpPr>
          <p:cNvPr id="545" name="Google Shape;545;p60"/>
          <p:cNvSpPr txBox="1"/>
          <p:nvPr/>
        </p:nvSpPr>
        <p:spPr>
          <a:xfrm>
            <a:off x="599550" y="1125475"/>
            <a:ext cx="7110600" cy="3235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The high frequency words between </a:t>
            </a:r>
            <a:r>
              <a:rPr lang="en" sz="2000"/>
              <a:t>original</a:t>
            </a:r>
            <a:r>
              <a:rPr lang="en" sz="2000"/>
              <a:t> data and subset --- self-meal_over125 are different regarding the BD_keywords.</a:t>
            </a:r>
            <a:endParaRPr sz="2000"/>
          </a:p>
          <a:p>
            <a:pPr indent="-355600" lvl="0" marL="457200" rtl="0" algn="l">
              <a:spcBef>
                <a:spcPts val="0"/>
              </a:spcBef>
              <a:spcAft>
                <a:spcPts val="0"/>
              </a:spcAft>
              <a:buSzPts val="2000"/>
              <a:buChar char="●"/>
            </a:pPr>
            <a:r>
              <a:rPr lang="en" sz="2000"/>
              <a:t>Words near the line are used with about equal </a:t>
            </a:r>
            <a:r>
              <a:rPr lang="en" sz="2000"/>
              <a:t>frequencies</a:t>
            </a:r>
            <a:r>
              <a:rPr lang="en" sz="2000"/>
              <a:t> by self-meal and self-meal_over125, while words that are far away from the line occur frequently in one subset. </a:t>
            </a:r>
            <a:endParaRPr sz="2000"/>
          </a:p>
          <a:p>
            <a:pPr indent="-355600" lvl="0" marL="457200" rtl="0" algn="l">
              <a:spcBef>
                <a:spcPts val="0"/>
              </a:spcBef>
              <a:spcAft>
                <a:spcPts val="0"/>
              </a:spcAft>
              <a:buSzPts val="2000"/>
              <a:buChar char="●"/>
            </a:pPr>
            <a:r>
              <a:rPr lang="en" sz="2000"/>
              <a:t>Thus, words like dinner or lunch predominantly appear within the self-meal subset.</a:t>
            </a:r>
            <a:endParaRPr sz="2000"/>
          </a:p>
          <a:p>
            <a:pPr indent="0" lvl="0" marL="457200" rtl="0" algn="l">
              <a:spcBef>
                <a:spcPts val="0"/>
              </a:spcBef>
              <a:spcAft>
                <a:spcPts val="0"/>
              </a:spcAft>
              <a:buNone/>
            </a:pPr>
            <a:r>
              <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61"/>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1"/>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Conclusions </a:t>
            </a:r>
            <a:endParaRPr b="1" sz="2400">
              <a:solidFill>
                <a:srgbClr val="FFFFFF"/>
              </a:solidFill>
            </a:endParaRPr>
          </a:p>
        </p:txBody>
      </p:sp>
      <p:sp>
        <p:nvSpPr>
          <p:cNvPr id="552" name="Google Shape;552;p61"/>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61"/>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554" name="Google Shape;554;p61"/>
          <p:cNvSpPr txBox="1"/>
          <p:nvPr/>
        </p:nvSpPr>
        <p:spPr>
          <a:xfrm>
            <a:off x="599550" y="1125475"/>
            <a:ext cx="7110600" cy="3235500"/>
          </a:xfrm>
          <a:prstGeom prst="rect">
            <a:avLst/>
          </a:prstGeom>
          <a:noFill/>
          <a:ln>
            <a:noFill/>
          </a:ln>
        </p:spPr>
        <p:txBody>
          <a:bodyPr anchorCtr="0" anchor="t" bIns="91425" lIns="91425" spcFirstLastPara="1" rIns="91425" wrap="square" tIns="91425">
            <a:noAutofit/>
          </a:bodyPr>
          <a:lstStyle/>
          <a:p>
            <a:pPr indent="-514347" lvl="0" marL="514347" rtl="0" algn="l">
              <a:spcBef>
                <a:spcPts val="0"/>
              </a:spcBef>
              <a:spcAft>
                <a:spcPts val="0"/>
              </a:spcAft>
              <a:buClr>
                <a:schemeClr val="dk1"/>
              </a:buClr>
              <a:buSzPts val="2400"/>
              <a:buChar char="•"/>
            </a:pPr>
            <a:r>
              <a:rPr lang="en" sz="2400">
                <a:solidFill>
                  <a:schemeClr val="dk1"/>
                </a:solidFill>
              </a:rPr>
              <a:t>Identified hotspots with high expense variations within the self-meal and HCP meal, and overall T&amp;E expenses by days and parent expense</a:t>
            </a:r>
            <a:endParaRPr sz="2400">
              <a:solidFill>
                <a:schemeClr val="dk1"/>
              </a:solidFill>
            </a:endParaRPr>
          </a:p>
          <a:p>
            <a:pPr indent="0" lvl="0" marL="342900" rtl="0" algn="l">
              <a:spcBef>
                <a:spcPts val="0"/>
              </a:spcBef>
              <a:spcAft>
                <a:spcPts val="0"/>
              </a:spcAft>
              <a:buNone/>
            </a:pPr>
            <a:r>
              <a:t/>
            </a:r>
            <a:endParaRPr sz="2400">
              <a:solidFill>
                <a:schemeClr val="dk1"/>
              </a:solidFill>
            </a:endParaRPr>
          </a:p>
          <a:p>
            <a:pPr indent="-514347" lvl="0" marL="514347" rtl="0" algn="l">
              <a:spcBef>
                <a:spcPts val="480"/>
              </a:spcBef>
              <a:spcAft>
                <a:spcPts val="0"/>
              </a:spcAft>
              <a:buClr>
                <a:schemeClr val="dk1"/>
              </a:buClr>
              <a:buSzPts val="2400"/>
              <a:buChar char="•"/>
            </a:pPr>
            <a:r>
              <a:rPr lang="en" sz="2400">
                <a:solidFill>
                  <a:schemeClr val="dk1"/>
                </a:solidFill>
              </a:rPr>
              <a:t>Our model shows that the differences of keywords between the overall data and anomalous data depending on the subsets we have chosen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62"/>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2"/>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Suggestions for Future Works</a:t>
            </a:r>
            <a:endParaRPr b="1" sz="2400">
              <a:solidFill>
                <a:srgbClr val="FFFFFF"/>
              </a:solidFill>
            </a:endParaRPr>
          </a:p>
        </p:txBody>
      </p:sp>
      <p:sp>
        <p:nvSpPr>
          <p:cNvPr id="561" name="Google Shape;561;p62"/>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62"/>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563" name="Google Shape;563;p62"/>
          <p:cNvSpPr txBox="1"/>
          <p:nvPr/>
        </p:nvSpPr>
        <p:spPr>
          <a:xfrm>
            <a:off x="180275" y="1173450"/>
            <a:ext cx="7983600" cy="279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Designing a tool to apply </a:t>
            </a:r>
            <a:r>
              <a:rPr b="1" lang="en" sz="1800"/>
              <a:t>Sentiment analysis (scoring system) </a:t>
            </a:r>
            <a:r>
              <a:rPr lang="en" sz="1800"/>
              <a:t>to further explore and predict the </a:t>
            </a:r>
            <a:r>
              <a:rPr lang="en" sz="1800"/>
              <a:t>anomalous</a:t>
            </a:r>
            <a:r>
              <a:rPr lang="en" sz="1800"/>
              <a:t> T&amp;E expense </a:t>
            </a:r>
            <a:endParaRPr sz="1800"/>
          </a:p>
          <a:p>
            <a:pPr indent="-342900" lvl="1" marL="914400" rtl="0" algn="l">
              <a:spcBef>
                <a:spcPts val="0"/>
              </a:spcBef>
              <a:spcAft>
                <a:spcPts val="0"/>
              </a:spcAft>
              <a:buSzPts val="1800"/>
              <a:buChar char="○"/>
            </a:pPr>
            <a:r>
              <a:rPr lang="en" sz="1800"/>
              <a:t>I</a:t>
            </a:r>
            <a:r>
              <a:rPr lang="en" sz="1800"/>
              <a:t>dentifies the comments within the excel sheet, scores these phrases (roughly - 1 to +1), and then combines these scores to discern the overall sentiment of the comment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Tidying up the excel sheet by: </a:t>
            </a:r>
            <a:endParaRPr sz="1800"/>
          </a:p>
          <a:p>
            <a:pPr indent="-342900" lvl="1" marL="914400" rtl="0" algn="l">
              <a:spcBef>
                <a:spcPts val="0"/>
              </a:spcBef>
              <a:spcAft>
                <a:spcPts val="0"/>
              </a:spcAft>
              <a:buSzPts val="1800"/>
              <a:buChar char="○"/>
            </a:pPr>
            <a:r>
              <a:rPr lang="en" sz="1800"/>
              <a:t>Inserting fields like ‘Time’ to each </a:t>
            </a:r>
            <a:r>
              <a:rPr lang="en" sz="1800"/>
              <a:t>receipt</a:t>
            </a:r>
            <a:r>
              <a:rPr lang="en" sz="1800"/>
              <a:t> that has been itemized </a:t>
            </a:r>
            <a:endParaRPr sz="1800"/>
          </a:p>
          <a:p>
            <a:pPr indent="-342900" lvl="1" marL="914400" rtl="0" algn="l">
              <a:spcBef>
                <a:spcPts val="0"/>
              </a:spcBef>
              <a:spcAft>
                <a:spcPts val="0"/>
              </a:spcAft>
              <a:buSzPts val="1800"/>
              <a:buChar char="○"/>
            </a:pPr>
            <a:r>
              <a:rPr lang="en" sz="1800"/>
              <a:t>Recording the number of individuals present during the HCP meal and self-meal to create an accurate </a:t>
            </a:r>
            <a:r>
              <a:rPr lang="en" sz="1800"/>
              <a:t>visualization</a:t>
            </a:r>
            <a:r>
              <a:rPr lang="en" sz="1800"/>
              <a:t> on the </a:t>
            </a:r>
            <a:r>
              <a:rPr lang="en" sz="1800"/>
              <a:t>anomaly</a:t>
            </a:r>
            <a:r>
              <a:rPr lang="en" sz="1800"/>
              <a:t> scatter plot </a:t>
            </a:r>
            <a:endParaRPr sz="1800"/>
          </a:p>
          <a:p>
            <a:pPr indent="0" lvl="0" marL="914400" rtl="0" algn="l">
              <a:spcBef>
                <a:spcPts val="0"/>
              </a:spcBef>
              <a:spcAft>
                <a:spcPts val="0"/>
              </a:spcAft>
              <a:buNone/>
            </a:pPr>
            <a:r>
              <a:t/>
            </a:r>
            <a:endParaRPr sz="1800"/>
          </a:p>
          <a:p>
            <a:pPr indent="0" lvl="0" marL="45720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Ways to Partner with MBS</a:t>
            </a:r>
            <a:endParaRPr b="1" sz="2400">
              <a:solidFill>
                <a:srgbClr val="FFFFFF"/>
              </a:solidFill>
            </a:endParaRPr>
          </a:p>
        </p:txBody>
      </p:sp>
      <p:sp>
        <p:nvSpPr>
          <p:cNvPr id="110" name="Google Shape;110;p18"/>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8"/>
          <p:cNvPicPr preferRelativeResize="0"/>
          <p:nvPr/>
        </p:nvPicPr>
        <p:blipFill>
          <a:blip r:embed="rId3">
            <a:alphaModFix/>
          </a:blip>
          <a:stretch>
            <a:fillRect/>
          </a:stretch>
        </p:blipFill>
        <p:spPr>
          <a:xfrm>
            <a:off x="8163875" y="3934000"/>
            <a:ext cx="817525" cy="830225"/>
          </a:xfrm>
          <a:prstGeom prst="rect">
            <a:avLst/>
          </a:prstGeom>
          <a:noFill/>
          <a:ln>
            <a:noFill/>
          </a:ln>
        </p:spPr>
      </p:pic>
      <p:sp>
        <p:nvSpPr>
          <p:cNvPr id="112" name="Google Shape;112;p18"/>
          <p:cNvSpPr txBox="1"/>
          <p:nvPr/>
        </p:nvSpPr>
        <p:spPr>
          <a:xfrm>
            <a:off x="110475" y="687550"/>
            <a:ext cx="8741400" cy="4161300"/>
          </a:xfrm>
          <a:prstGeom prst="rect">
            <a:avLst/>
          </a:prstGeom>
          <a:noFill/>
          <a:ln>
            <a:noFill/>
          </a:ln>
        </p:spPr>
        <p:txBody>
          <a:bodyPr anchorCtr="0" anchor="t" bIns="91425" lIns="91425" spcFirstLastPara="1" rIns="91425" wrap="square" tIns="91425">
            <a:noAutofit/>
          </a:bodyPr>
          <a:lstStyle/>
          <a:p>
            <a:pPr indent="-304800" lvl="0" marL="342900" rtl="0" algn="l">
              <a:spcBef>
                <a:spcPts val="0"/>
              </a:spcBef>
              <a:spcAft>
                <a:spcPts val="0"/>
              </a:spcAft>
              <a:buClr>
                <a:schemeClr val="dk1"/>
              </a:buClr>
              <a:buSzPts val="2200"/>
              <a:buChar char="•"/>
            </a:pPr>
            <a:r>
              <a:rPr b="1" lang="en" sz="2800" u="sng">
                <a:solidFill>
                  <a:schemeClr val="dk1"/>
                </a:solidFill>
              </a:rPr>
              <a:t>Externships</a:t>
            </a:r>
            <a:r>
              <a:rPr lang="en" sz="2800">
                <a:solidFill>
                  <a:schemeClr val="dk1"/>
                </a:solidFill>
              </a:rPr>
              <a:t> </a:t>
            </a:r>
            <a:endParaRPr sz="2800">
              <a:solidFill>
                <a:schemeClr val="dk2"/>
              </a:solidFill>
            </a:endParaRPr>
          </a:p>
          <a:p>
            <a:pPr indent="-304800" lvl="0" marL="342900" rtl="0" algn="l">
              <a:spcBef>
                <a:spcPts val="560"/>
              </a:spcBef>
              <a:spcAft>
                <a:spcPts val="0"/>
              </a:spcAft>
              <a:buClr>
                <a:schemeClr val="dk1"/>
              </a:buClr>
              <a:buSzPts val="2200"/>
              <a:buChar char="•"/>
            </a:pPr>
            <a:r>
              <a:rPr lang="en" sz="2800">
                <a:solidFill>
                  <a:schemeClr val="dk1"/>
                </a:solidFill>
              </a:rPr>
              <a:t>Analytics Practicums </a:t>
            </a:r>
            <a:endParaRPr sz="2800">
              <a:solidFill>
                <a:schemeClr val="dk2"/>
              </a:solidFill>
            </a:endParaRPr>
          </a:p>
          <a:p>
            <a:pPr indent="-304800" lvl="0" marL="342900" rtl="0" algn="l">
              <a:spcBef>
                <a:spcPts val="560"/>
              </a:spcBef>
              <a:spcAft>
                <a:spcPts val="0"/>
              </a:spcAft>
              <a:buClr>
                <a:schemeClr val="dk1"/>
              </a:buClr>
              <a:buSzPts val="2200"/>
              <a:buChar char="•"/>
            </a:pPr>
            <a:r>
              <a:rPr lang="en" sz="2800">
                <a:solidFill>
                  <a:schemeClr val="dk1"/>
                </a:solidFill>
              </a:rPr>
              <a:t>Class Projects</a:t>
            </a:r>
            <a:endParaRPr sz="2800">
              <a:solidFill>
                <a:schemeClr val="dk2"/>
              </a:solidFill>
            </a:endParaRPr>
          </a:p>
          <a:p>
            <a:pPr indent="-304800" lvl="0" marL="342900" rtl="0" algn="l">
              <a:spcBef>
                <a:spcPts val="560"/>
              </a:spcBef>
              <a:spcAft>
                <a:spcPts val="0"/>
              </a:spcAft>
              <a:buClr>
                <a:schemeClr val="dk1"/>
              </a:buClr>
              <a:buSzPts val="2200"/>
              <a:buChar char="•"/>
            </a:pPr>
            <a:r>
              <a:rPr lang="en" sz="2800">
                <a:solidFill>
                  <a:schemeClr val="dk1"/>
                </a:solidFill>
              </a:rPr>
              <a:t>Internships</a:t>
            </a:r>
            <a:endParaRPr sz="2800">
              <a:solidFill>
                <a:schemeClr val="dk2"/>
              </a:solidFill>
            </a:endParaRPr>
          </a:p>
          <a:p>
            <a:pPr indent="-304800" lvl="0" marL="342900" rtl="0" algn="l">
              <a:spcBef>
                <a:spcPts val="560"/>
              </a:spcBef>
              <a:spcAft>
                <a:spcPts val="0"/>
              </a:spcAft>
              <a:buClr>
                <a:schemeClr val="dk1"/>
              </a:buClr>
              <a:buSzPts val="2200"/>
              <a:buChar char="•"/>
            </a:pPr>
            <a:r>
              <a:rPr lang="en" sz="2800">
                <a:solidFill>
                  <a:schemeClr val="dk1"/>
                </a:solidFill>
              </a:rPr>
              <a:t>Be a Panelist / Guest Speaker / Student Mentor </a:t>
            </a:r>
            <a:endParaRPr sz="2800">
              <a:solidFill>
                <a:schemeClr val="dk2"/>
              </a:solidFill>
            </a:endParaRPr>
          </a:p>
          <a:p>
            <a:pPr indent="-304800" lvl="0" marL="342900" rtl="0" algn="l">
              <a:spcBef>
                <a:spcPts val="560"/>
              </a:spcBef>
              <a:spcAft>
                <a:spcPts val="0"/>
              </a:spcAft>
              <a:buClr>
                <a:schemeClr val="dk1"/>
              </a:buClr>
              <a:buSzPts val="2200"/>
              <a:buChar char="•"/>
            </a:pPr>
            <a:r>
              <a:rPr lang="en" sz="2800">
                <a:solidFill>
                  <a:schemeClr val="dk1"/>
                </a:solidFill>
              </a:rPr>
              <a:t>Create Talent Pipeline to Students and Alumni</a:t>
            </a:r>
            <a:endParaRPr sz="2800">
              <a:solidFill>
                <a:schemeClr val="dk2"/>
              </a:solidFill>
            </a:endParaRPr>
          </a:p>
          <a:p>
            <a:pPr indent="-304800" lvl="0" marL="342900" rtl="0" algn="l">
              <a:spcBef>
                <a:spcPts val="560"/>
              </a:spcBef>
              <a:spcAft>
                <a:spcPts val="0"/>
              </a:spcAft>
              <a:buClr>
                <a:schemeClr val="dk1"/>
              </a:buClr>
              <a:buSzPts val="2200"/>
              <a:buChar char="•"/>
            </a:pPr>
            <a:r>
              <a:rPr lang="en" sz="2800">
                <a:solidFill>
                  <a:schemeClr val="dk1"/>
                </a:solidFill>
              </a:rPr>
              <a:t>Post your Job Opportunities</a:t>
            </a:r>
            <a:endParaRPr sz="2800">
              <a:solidFill>
                <a:schemeClr val="dk2"/>
              </a:solidFill>
            </a:endParaRPr>
          </a:p>
          <a:p>
            <a:pPr indent="-304800" lvl="0" marL="342900" rtl="0" algn="l">
              <a:spcBef>
                <a:spcPts val="560"/>
              </a:spcBef>
              <a:spcAft>
                <a:spcPts val="0"/>
              </a:spcAft>
              <a:buClr>
                <a:schemeClr val="dk1"/>
              </a:buClr>
              <a:buSzPts val="2200"/>
              <a:buChar char="•"/>
            </a:pPr>
            <a:r>
              <a:rPr lang="en" sz="2800">
                <a:solidFill>
                  <a:schemeClr val="dk1"/>
                </a:solidFill>
              </a:rPr>
              <a:t>Host a Career Session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3"/>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3"/>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Thank You</a:t>
            </a:r>
            <a:endParaRPr b="1" sz="2400">
              <a:solidFill>
                <a:srgbClr val="FFFFFF"/>
              </a:solidFill>
            </a:endParaRPr>
          </a:p>
        </p:txBody>
      </p:sp>
      <p:sp>
        <p:nvSpPr>
          <p:cNvPr id="570" name="Google Shape;570;p63"/>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3"/>
          <p:cNvSpPr txBox="1"/>
          <p:nvPr/>
        </p:nvSpPr>
        <p:spPr>
          <a:xfrm>
            <a:off x="393675" y="934000"/>
            <a:ext cx="8175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rPr>
              <a:t>Thank you to BD for the opportunity! </a:t>
            </a:r>
            <a:endParaRPr sz="24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24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rPr>
              <a:t>Special thanks to:</a:t>
            </a:r>
            <a:endParaRPr sz="24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2400">
              <a:solidFill>
                <a:schemeClr val="dk1"/>
              </a:solidFill>
              <a:highlight>
                <a:schemeClr val="lt1"/>
              </a:highlight>
            </a:endParaRPr>
          </a:p>
          <a:p>
            <a:pPr indent="-381000" lvl="0" marL="457200" rtl="0" algn="l">
              <a:spcBef>
                <a:spcPts val="0"/>
              </a:spcBef>
              <a:spcAft>
                <a:spcPts val="0"/>
              </a:spcAft>
              <a:buClr>
                <a:schemeClr val="dk1"/>
              </a:buClr>
              <a:buSzPts val="2400"/>
              <a:buChar char="●"/>
            </a:pPr>
            <a:r>
              <a:rPr lang="en" sz="2400">
                <a:solidFill>
                  <a:schemeClr val="dk1"/>
                </a:solidFill>
                <a:highlight>
                  <a:schemeClr val="lt1"/>
                </a:highlight>
              </a:rPr>
              <a:t>Lilian Vinagre</a:t>
            </a:r>
            <a:endParaRPr sz="2400">
              <a:solidFill>
                <a:schemeClr val="dk1"/>
              </a:solidFill>
              <a:highlight>
                <a:schemeClr val="lt1"/>
              </a:highlight>
            </a:endParaRPr>
          </a:p>
          <a:p>
            <a:pPr indent="-381000" lvl="0" marL="457200" rtl="0" algn="l">
              <a:spcBef>
                <a:spcPts val="0"/>
              </a:spcBef>
              <a:spcAft>
                <a:spcPts val="0"/>
              </a:spcAft>
              <a:buClr>
                <a:schemeClr val="dk1"/>
              </a:buClr>
              <a:buSzPts val="2400"/>
              <a:buChar char="●"/>
            </a:pPr>
            <a:r>
              <a:rPr lang="en" sz="2400">
                <a:solidFill>
                  <a:schemeClr val="dk1"/>
                </a:solidFill>
                <a:highlight>
                  <a:schemeClr val="lt1"/>
                </a:highlight>
              </a:rPr>
              <a:t>Jeanne Helfant</a:t>
            </a:r>
            <a:endParaRPr sz="2400">
              <a:solidFill>
                <a:schemeClr val="dk1"/>
              </a:solidFill>
              <a:highlight>
                <a:schemeClr val="lt1"/>
              </a:highlight>
            </a:endParaRPr>
          </a:p>
          <a:p>
            <a:pPr indent="-381000" lvl="0" marL="457200" rtl="0" algn="l">
              <a:spcBef>
                <a:spcPts val="0"/>
              </a:spcBef>
              <a:spcAft>
                <a:spcPts val="0"/>
              </a:spcAft>
              <a:buClr>
                <a:schemeClr val="dk1"/>
              </a:buClr>
              <a:buSzPts val="2400"/>
              <a:buChar char="●"/>
            </a:pPr>
            <a:r>
              <a:rPr lang="en" sz="2400">
                <a:solidFill>
                  <a:schemeClr val="dk1"/>
                </a:solidFill>
                <a:highlight>
                  <a:schemeClr val="lt1"/>
                </a:highlight>
              </a:rPr>
              <a:t>Hemen Patel</a:t>
            </a:r>
            <a:endParaRPr sz="2400">
              <a:solidFill>
                <a:schemeClr val="dk1"/>
              </a:solidFill>
              <a:highlight>
                <a:schemeClr val="lt1"/>
              </a:highlight>
            </a:endParaRPr>
          </a:p>
          <a:p>
            <a:pPr indent="-381000" lvl="0" marL="457200" rtl="0" algn="l">
              <a:spcBef>
                <a:spcPts val="0"/>
              </a:spcBef>
              <a:spcAft>
                <a:spcPts val="0"/>
              </a:spcAft>
              <a:buClr>
                <a:schemeClr val="dk1"/>
              </a:buClr>
              <a:buSzPts val="2400"/>
              <a:buChar char="●"/>
            </a:pPr>
            <a:r>
              <a:rPr lang="en" sz="2400">
                <a:solidFill>
                  <a:schemeClr val="dk1"/>
                </a:solidFill>
                <a:highlight>
                  <a:schemeClr val="lt1"/>
                </a:highlight>
              </a:rPr>
              <a:t>Steve Richard</a:t>
            </a:r>
            <a:endParaRPr sz="24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p:txBody>
      </p:sp>
      <p:pic>
        <p:nvPicPr>
          <p:cNvPr id="572" name="Google Shape;572;p63"/>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grpSp>
        <p:nvGrpSpPr>
          <p:cNvPr id="577" name="Google Shape;577;p64"/>
          <p:cNvGrpSpPr/>
          <p:nvPr/>
        </p:nvGrpSpPr>
        <p:grpSpPr>
          <a:xfrm>
            <a:off x="-80" y="-130176"/>
            <a:ext cx="9440660" cy="657019"/>
            <a:chOff x="507408" y="-2702324"/>
            <a:chExt cx="9587347" cy="1533300"/>
          </a:xfrm>
        </p:grpSpPr>
        <p:sp>
          <p:nvSpPr>
            <p:cNvPr id="578" name="Google Shape;578;p64"/>
            <p:cNvSpPr/>
            <p:nvPr/>
          </p:nvSpPr>
          <p:spPr>
            <a:xfrm>
              <a:off x="507408" y="-2702324"/>
              <a:ext cx="9286200" cy="1533300"/>
            </a:xfrm>
            <a:prstGeom prst="rect">
              <a:avLst/>
            </a:prstGeom>
            <a:solidFill>
              <a:srgbClr val="CC0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4"/>
            <p:cNvSpPr txBox="1"/>
            <p:nvPr/>
          </p:nvSpPr>
          <p:spPr>
            <a:xfrm>
              <a:off x="635455" y="-2652849"/>
              <a:ext cx="94593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Becton Dickinson - Rutgers MBS Exchange</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p>
          </p:txBody>
        </p:sp>
      </p:grpSp>
      <p:sp>
        <p:nvSpPr>
          <p:cNvPr id="580" name="Google Shape;580;p64"/>
          <p:cNvSpPr txBox="1"/>
          <p:nvPr/>
        </p:nvSpPr>
        <p:spPr>
          <a:xfrm>
            <a:off x="1344775" y="1791613"/>
            <a:ext cx="6141000" cy="13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Wrap Up &amp; Handoff</a:t>
            </a:r>
            <a:endParaRPr/>
          </a:p>
        </p:txBody>
      </p:sp>
      <p:pic>
        <p:nvPicPr>
          <p:cNvPr id="581" name="Google Shape;581;p64"/>
          <p:cNvPicPr preferRelativeResize="0"/>
          <p:nvPr/>
        </p:nvPicPr>
        <p:blipFill>
          <a:blip r:embed="rId3">
            <a:alphaModFix/>
          </a:blip>
          <a:stretch>
            <a:fillRect/>
          </a:stretch>
        </p:blipFill>
        <p:spPr>
          <a:xfrm>
            <a:off x="85425" y="645313"/>
            <a:ext cx="1696033" cy="1507150"/>
          </a:xfrm>
          <a:prstGeom prst="rect">
            <a:avLst/>
          </a:prstGeom>
          <a:noFill/>
          <a:ln>
            <a:noFill/>
          </a:ln>
        </p:spPr>
      </p:pic>
      <p:pic>
        <p:nvPicPr>
          <p:cNvPr id="582" name="Google Shape;582;p64"/>
          <p:cNvPicPr preferRelativeResize="0"/>
          <p:nvPr/>
        </p:nvPicPr>
        <p:blipFill>
          <a:blip r:embed="rId4">
            <a:alphaModFix/>
          </a:blip>
          <a:stretch>
            <a:fillRect/>
          </a:stretch>
        </p:blipFill>
        <p:spPr>
          <a:xfrm>
            <a:off x="7485764" y="645333"/>
            <a:ext cx="1530911" cy="1360426"/>
          </a:xfrm>
          <a:prstGeom prst="rect">
            <a:avLst/>
          </a:prstGeom>
          <a:noFill/>
          <a:ln>
            <a:noFill/>
          </a:ln>
        </p:spPr>
      </p:pic>
      <p:sp>
        <p:nvSpPr>
          <p:cNvPr id="583" name="Google Shape;583;p64"/>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65"/>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5"/>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MBS-BD Wrap Up and Handoff</a:t>
            </a:r>
            <a:endParaRPr b="1" sz="2400">
              <a:solidFill>
                <a:srgbClr val="FFFFFF"/>
              </a:solidFill>
            </a:endParaRPr>
          </a:p>
        </p:txBody>
      </p:sp>
      <p:sp>
        <p:nvSpPr>
          <p:cNvPr id="590" name="Google Shape;590;p65"/>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5"/>
          <p:cNvSpPr txBox="1"/>
          <p:nvPr/>
        </p:nvSpPr>
        <p:spPr>
          <a:xfrm>
            <a:off x="393675" y="934000"/>
            <a:ext cx="8175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highlight>
                  <a:schemeClr val="lt1"/>
                </a:highlight>
              </a:rPr>
              <a:t> </a:t>
            </a:r>
            <a:endParaRPr sz="2400">
              <a:solidFill>
                <a:schemeClr val="dk1"/>
              </a:solidFill>
              <a:highlight>
                <a:schemeClr val="lt1"/>
              </a:highlight>
            </a:endParaRPr>
          </a:p>
          <a:p>
            <a:pPr indent="0" lvl="0" marL="0" rtl="0" algn="l">
              <a:spcBef>
                <a:spcPts val="0"/>
              </a:spcBef>
              <a:spcAft>
                <a:spcPts val="0"/>
              </a:spcAft>
              <a:buNone/>
            </a:pPr>
            <a:r>
              <a:t/>
            </a:r>
            <a:endParaRPr sz="2400">
              <a:solidFill>
                <a:schemeClr val="dk1"/>
              </a:solidFill>
              <a:highlight>
                <a:schemeClr val="lt1"/>
              </a:highlight>
            </a:endParaRPr>
          </a:p>
          <a:p>
            <a:pPr indent="-381000" lvl="0" marL="457200" rtl="0" algn="l">
              <a:spcBef>
                <a:spcPts val="0"/>
              </a:spcBef>
              <a:spcAft>
                <a:spcPts val="0"/>
              </a:spcAft>
              <a:buClr>
                <a:schemeClr val="dk1"/>
              </a:buClr>
              <a:buSzPts val="2400"/>
              <a:buChar char="●"/>
            </a:pPr>
            <a:r>
              <a:rPr lang="en" sz="2400">
                <a:solidFill>
                  <a:schemeClr val="dk1"/>
                </a:solidFill>
                <a:highlight>
                  <a:schemeClr val="lt1"/>
                </a:highlight>
              </a:rPr>
              <a:t>Handoff of both projects (project files, additional Q&amp;A, etc)</a:t>
            </a:r>
            <a:endParaRPr sz="2400">
              <a:solidFill>
                <a:schemeClr val="dk1"/>
              </a:solidFill>
              <a:highlight>
                <a:schemeClr val="lt1"/>
              </a:highlight>
            </a:endParaRPr>
          </a:p>
          <a:p>
            <a:pPr indent="0" lvl="0" marL="914400" rtl="0" algn="l">
              <a:spcBef>
                <a:spcPts val="0"/>
              </a:spcBef>
              <a:spcAft>
                <a:spcPts val="0"/>
              </a:spcAft>
              <a:buNone/>
            </a:pPr>
            <a:r>
              <a:t/>
            </a:r>
            <a:endParaRPr sz="2400">
              <a:solidFill>
                <a:schemeClr val="dk1"/>
              </a:solidFill>
              <a:highlight>
                <a:schemeClr val="lt1"/>
              </a:highlight>
            </a:endParaRPr>
          </a:p>
          <a:p>
            <a:pPr indent="-381000" lvl="0" marL="457200" rtl="0" algn="l">
              <a:spcBef>
                <a:spcPts val="0"/>
              </a:spcBef>
              <a:spcAft>
                <a:spcPts val="0"/>
              </a:spcAft>
              <a:buClr>
                <a:schemeClr val="dk1"/>
              </a:buClr>
              <a:buSzPts val="2400"/>
              <a:buChar char="●"/>
            </a:pPr>
            <a:r>
              <a:rPr lang="en" sz="2400">
                <a:solidFill>
                  <a:schemeClr val="dk1"/>
                </a:solidFill>
                <a:highlight>
                  <a:schemeClr val="lt1"/>
                </a:highlight>
              </a:rPr>
              <a:t>Continuation of either project into a future semester?</a:t>
            </a:r>
            <a:endParaRPr sz="2400">
              <a:solidFill>
                <a:schemeClr val="dk1"/>
              </a:solidFill>
              <a:highlight>
                <a:schemeClr val="lt1"/>
              </a:highlight>
            </a:endParaRPr>
          </a:p>
          <a:p>
            <a:pPr indent="0" lvl="0" marL="914400" rtl="0" algn="l">
              <a:spcBef>
                <a:spcPts val="0"/>
              </a:spcBef>
              <a:spcAft>
                <a:spcPts val="0"/>
              </a:spcAft>
              <a:buNone/>
            </a:pPr>
            <a:r>
              <a:t/>
            </a:r>
            <a:endParaRPr sz="2400">
              <a:solidFill>
                <a:schemeClr val="dk1"/>
              </a:solidFill>
              <a:highlight>
                <a:schemeClr val="lt1"/>
              </a:highlight>
            </a:endParaRPr>
          </a:p>
          <a:p>
            <a:pPr indent="-381000" lvl="0" marL="457200" rtl="0" algn="l">
              <a:spcBef>
                <a:spcPts val="0"/>
              </a:spcBef>
              <a:spcAft>
                <a:spcPts val="0"/>
              </a:spcAft>
              <a:buClr>
                <a:schemeClr val="dk1"/>
              </a:buClr>
              <a:buSzPts val="2400"/>
              <a:buChar char="●"/>
            </a:pPr>
            <a:r>
              <a:rPr lang="en" sz="2400">
                <a:solidFill>
                  <a:schemeClr val="dk1"/>
                </a:solidFill>
                <a:highlight>
                  <a:schemeClr val="lt1"/>
                </a:highlight>
              </a:rPr>
              <a:t>Other projects or ideas of future partnership</a:t>
            </a:r>
            <a:endParaRPr sz="2400">
              <a:solidFill>
                <a:schemeClr val="dk1"/>
              </a:solidFill>
              <a:highlight>
                <a:schemeClr val="lt1"/>
              </a:highlight>
            </a:endParaRPr>
          </a:p>
          <a:p>
            <a:pPr indent="0" lvl="0" marL="0" rtl="0" algn="l">
              <a:spcBef>
                <a:spcPts val="0"/>
              </a:spcBef>
              <a:spcAft>
                <a:spcPts val="0"/>
              </a:spcAft>
              <a:buNone/>
            </a:pPr>
            <a:r>
              <a:t/>
            </a:r>
            <a:endParaRPr sz="24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p:txBody>
      </p:sp>
      <p:pic>
        <p:nvPicPr>
          <p:cNvPr id="592" name="Google Shape;592;p65"/>
          <p:cNvPicPr preferRelativeResize="0"/>
          <p:nvPr/>
        </p:nvPicPr>
        <p:blipFill>
          <a:blip r:embed="rId3">
            <a:alphaModFix/>
          </a:blip>
          <a:stretch>
            <a:fillRect/>
          </a:stretch>
        </p:blipFill>
        <p:spPr>
          <a:xfrm>
            <a:off x="8163875" y="3934000"/>
            <a:ext cx="817525" cy="830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66"/>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6"/>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Thank you for partnering with us!</a:t>
            </a:r>
            <a:endParaRPr b="1" sz="2400">
              <a:solidFill>
                <a:srgbClr val="FFFFFF"/>
              </a:solidFill>
            </a:endParaRPr>
          </a:p>
        </p:txBody>
      </p:sp>
      <p:sp>
        <p:nvSpPr>
          <p:cNvPr id="599" name="Google Shape;599;p66"/>
          <p:cNvSpPr/>
          <p:nvPr/>
        </p:nvSpPr>
        <p:spPr>
          <a:xfrm>
            <a:off x="0" y="474010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6"/>
          <p:cNvSpPr txBox="1"/>
          <p:nvPr>
            <p:ph type="title"/>
          </p:nvPr>
        </p:nvSpPr>
        <p:spPr>
          <a:xfrm>
            <a:off x="297087" y="856775"/>
            <a:ext cx="8229600" cy="606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000"/>
              <a:buFont typeface="Arial"/>
              <a:buNone/>
            </a:pPr>
            <a:r>
              <a:rPr b="0" i="0" lang="en" sz="3000" u="none" cap="none" strike="noStrike">
                <a:solidFill>
                  <a:schemeClr val="dk2"/>
                </a:solidFill>
                <a:latin typeface="Arial"/>
                <a:ea typeface="Arial"/>
                <a:cs typeface="Arial"/>
                <a:sym typeface="Arial"/>
              </a:rPr>
              <a:t>Follow </a:t>
            </a:r>
            <a:r>
              <a:rPr lang="en" sz="3000">
                <a:solidFill>
                  <a:schemeClr val="dk2"/>
                </a:solidFill>
              </a:rPr>
              <a:t>Up</a:t>
            </a:r>
            <a:endParaRPr/>
          </a:p>
        </p:txBody>
      </p:sp>
      <p:sp>
        <p:nvSpPr>
          <p:cNvPr id="601" name="Google Shape;601;p66"/>
          <p:cNvSpPr txBox="1"/>
          <p:nvPr>
            <p:ph idx="1" type="body"/>
          </p:nvPr>
        </p:nvSpPr>
        <p:spPr>
          <a:xfrm>
            <a:off x="220875" y="1462775"/>
            <a:ext cx="8382000" cy="235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200"/>
              <a:buFont typeface="Arial"/>
              <a:buNone/>
            </a:pPr>
            <a:r>
              <a:rPr b="0" i="0" lang="en" sz="2200" u="none" cap="none" strike="noStrike">
                <a:solidFill>
                  <a:schemeClr val="dk2"/>
                </a:solidFill>
                <a:latin typeface="Arial"/>
                <a:ea typeface="Arial"/>
                <a:cs typeface="Arial"/>
                <a:sym typeface="Arial"/>
              </a:rPr>
              <a:t>MBS Contact:</a:t>
            </a:r>
            <a:endParaRPr/>
          </a:p>
          <a:p>
            <a:pPr indent="0" lvl="0" marL="0" marR="0" rtl="0" algn="l">
              <a:lnSpc>
                <a:spcPct val="100000"/>
              </a:lnSpc>
              <a:spcBef>
                <a:spcPts val="0"/>
              </a:spcBef>
              <a:spcAft>
                <a:spcPts val="0"/>
              </a:spcAft>
              <a:buClr>
                <a:schemeClr val="dk2"/>
              </a:buClr>
              <a:buSzPts val="2200"/>
              <a:buFont typeface="Arial"/>
              <a:buNone/>
            </a:pPr>
            <a:r>
              <a:t/>
            </a:r>
            <a:endParaRPr b="0" i="0" sz="2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200"/>
              <a:buFont typeface="Noto Sans Symbols"/>
              <a:buChar char="❑"/>
            </a:pPr>
            <a:r>
              <a:rPr b="0" i="0" lang="en" sz="2200" u="none" cap="none" strike="noStrike">
                <a:solidFill>
                  <a:schemeClr val="dk2"/>
                </a:solidFill>
                <a:latin typeface="Arial"/>
                <a:ea typeface="Arial"/>
                <a:cs typeface="Arial"/>
                <a:sym typeface="Arial"/>
              </a:rPr>
              <a:t>Dr. Christie Nelson </a:t>
            </a:r>
            <a:r>
              <a:rPr b="0" i="0" lang="en" sz="2200" u="sng" cap="none" strike="noStrike">
                <a:solidFill>
                  <a:schemeClr val="hlink"/>
                </a:solidFill>
                <a:latin typeface="Arial"/>
                <a:ea typeface="Arial"/>
                <a:cs typeface="Arial"/>
                <a:sym typeface="Arial"/>
                <a:hlinkClick r:id="rId3"/>
              </a:rPr>
              <a:t>cnelson@dimacs.rutgers.edu</a:t>
            </a:r>
            <a:endParaRPr/>
          </a:p>
          <a:p>
            <a:pPr indent="0" lvl="0" marL="0" marR="0" rtl="0" algn="l">
              <a:lnSpc>
                <a:spcPct val="100000"/>
              </a:lnSpc>
              <a:spcBef>
                <a:spcPts val="440"/>
              </a:spcBef>
              <a:spcAft>
                <a:spcPts val="0"/>
              </a:spcAft>
              <a:buClr>
                <a:schemeClr val="dk2"/>
              </a:buClr>
              <a:buSzPts val="2200"/>
              <a:buFont typeface="Arial"/>
              <a:buNone/>
            </a:pPr>
            <a:r>
              <a:t/>
            </a:r>
            <a:endParaRPr b="0" i="0" sz="2200" u="none" cap="none" strike="noStrike">
              <a:solidFill>
                <a:schemeClr val="dk2"/>
              </a:solidFill>
              <a:latin typeface="Arial"/>
              <a:ea typeface="Arial"/>
              <a:cs typeface="Arial"/>
              <a:sym typeface="Arial"/>
            </a:endParaRPr>
          </a:p>
          <a:p>
            <a:pPr indent="0" lvl="0" marL="0" marR="0" rtl="0" algn="l">
              <a:lnSpc>
                <a:spcPct val="100000"/>
              </a:lnSpc>
              <a:spcBef>
                <a:spcPts val="360"/>
              </a:spcBef>
              <a:spcAft>
                <a:spcPts val="0"/>
              </a:spcAft>
              <a:buClr>
                <a:schemeClr val="dk2"/>
              </a:buClr>
              <a:buSzPts val="1800"/>
              <a:buFont typeface="Arial"/>
              <a:buNone/>
            </a:pPr>
            <a:r>
              <a:rPr b="0" i="0" lang="en" sz="1800" u="none" cap="none" strike="noStrike">
                <a:solidFill>
                  <a:schemeClr val="dk2"/>
                </a:solidFill>
                <a:latin typeface="Arial"/>
                <a:ea typeface="Arial"/>
                <a:cs typeface="Arial"/>
                <a:sym typeface="Arial"/>
              </a:rPr>
              <a:t>Additional Information about our Externship Exchange can also be found at: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360"/>
              </a:spcBef>
              <a:spcAft>
                <a:spcPts val="0"/>
              </a:spcAft>
              <a:buClr>
                <a:schemeClr val="dk2"/>
              </a:buClr>
              <a:buSzPts val="1800"/>
              <a:buFont typeface="Arial"/>
              <a:buNone/>
            </a:pPr>
            <a:r>
              <a:t/>
            </a:r>
            <a:endParaRPr/>
          </a:p>
          <a:p>
            <a:pPr indent="0" lvl="0" marL="0" marR="0" rtl="0" algn="l">
              <a:lnSpc>
                <a:spcPct val="100000"/>
              </a:lnSpc>
              <a:spcBef>
                <a:spcPts val="360"/>
              </a:spcBef>
              <a:spcAft>
                <a:spcPts val="0"/>
              </a:spcAft>
              <a:buClr>
                <a:schemeClr val="dk2"/>
              </a:buClr>
              <a:buSzPts val="1800"/>
              <a:buFont typeface="Arial"/>
              <a:buNone/>
            </a:pPr>
            <a:r>
              <a:rPr b="0" i="0" lang="en" sz="1800" u="none" cap="none" strike="noStrike">
                <a:solidFill>
                  <a:schemeClr val="dk2"/>
                </a:solidFill>
                <a:latin typeface="Arial"/>
                <a:ea typeface="Arial"/>
                <a:cs typeface="Arial"/>
                <a:sym typeface="Arial"/>
              </a:rPr>
              <a:t>mbs.rutgers.edu/</a:t>
            </a:r>
            <a:r>
              <a:rPr lang="en" sz="1800"/>
              <a:t>externships </a:t>
            </a:r>
            <a:endParaRPr/>
          </a:p>
          <a:p>
            <a:pPr indent="0" lvl="0" marL="0" marR="0" rtl="0" algn="l">
              <a:lnSpc>
                <a:spcPct val="100000"/>
              </a:lnSpc>
              <a:spcBef>
                <a:spcPts val="440"/>
              </a:spcBef>
              <a:spcAft>
                <a:spcPts val="0"/>
              </a:spcAft>
              <a:buClr>
                <a:schemeClr val="dk2"/>
              </a:buClr>
              <a:buSzPts val="2200"/>
              <a:buFont typeface="Arial"/>
              <a:buNone/>
            </a:pPr>
            <a:r>
              <a:t/>
            </a:r>
            <a:endParaRPr b="0" i="0" sz="2200" u="none" cap="none" strike="noStrike">
              <a:solidFill>
                <a:schemeClr val="dk2"/>
              </a:solidFill>
              <a:latin typeface="Arial"/>
              <a:ea typeface="Arial"/>
              <a:cs typeface="Arial"/>
              <a:sym typeface="Arial"/>
            </a:endParaRPr>
          </a:p>
          <a:p>
            <a:pPr indent="-203200" lvl="0" marL="342900" marR="0" rtl="0" algn="l">
              <a:spcBef>
                <a:spcPts val="440"/>
              </a:spcBef>
              <a:spcAft>
                <a:spcPts val="0"/>
              </a:spcAft>
              <a:buClr>
                <a:schemeClr val="dk2"/>
              </a:buClr>
              <a:buSzPts val="2200"/>
              <a:buFont typeface="Arial"/>
              <a:buNone/>
            </a:pPr>
            <a:r>
              <a:t/>
            </a:r>
            <a:endParaRPr b="0" i="0" sz="2200" u="none">
              <a:solidFill>
                <a:schemeClr val="dk2"/>
              </a:solidFill>
              <a:latin typeface="Arial"/>
              <a:ea typeface="Arial"/>
              <a:cs typeface="Arial"/>
              <a:sym typeface="Arial"/>
            </a:endParaRPr>
          </a:p>
        </p:txBody>
      </p:sp>
      <p:pic>
        <p:nvPicPr>
          <p:cNvPr id="602" name="Google Shape;602;p66"/>
          <p:cNvPicPr preferRelativeResize="0"/>
          <p:nvPr/>
        </p:nvPicPr>
        <p:blipFill>
          <a:blip r:embed="rId4">
            <a:alphaModFix/>
          </a:blip>
          <a:stretch>
            <a:fillRect/>
          </a:stretch>
        </p:blipFill>
        <p:spPr>
          <a:xfrm>
            <a:off x="8135375" y="3818375"/>
            <a:ext cx="817525" cy="830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Some of Our Current/Past Externships</a:t>
            </a:r>
            <a:endParaRPr b="1" sz="2400">
              <a:solidFill>
                <a:srgbClr val="FFFFFF"/>
              </a:solidFill>
            </a:endParaRPr>
          </a:p>
        </p:txBody>
      </p:sp>
      <p:sp>
        <p:nvSpPr>
          <p:cNvPr id="119" name="Google Shape;119;p19"/>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idx="1" type="body"/>
          </p:nvPr>
        </p:nvSpPr>
        <p:spPr>
          <a:xfrm>
            <a:off x="152400" y="685800"/>
            <a:ext cx="3695700" cy="3828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2"/>
              </a:buClr>
              <a:buSzPts val="2200"/>
              <a:buFont typeface="Arial"/>
              <a:buChar char="•"/>
            </a:pPr>
            <a:r>
              <a:rPr lang="en"/>
              <a:t>40</a:t>
            </a:r>
            <a:r>
              <a:rPr b="0" i="0" lang="en" sz="2200" u="none" cap="none" strike="noStrike">
                <a:solidFill>
                  <a:schemeClr val="dk2"/>
                </a:solidFill>
                <a:latin typeface="Arial"/>
                <a:ea typeface="Arial"/>
                <a:cs typeface="Arial"/>
                <a:sym typeface="Arial"/>
              </a:rPr>
              <a:t>+ organizations</a:t>
            </a:r>
            <a:endParaRPr/>
          </a:p>
          <a:p>
            <a:pPr indent="-342900" lvl="0" marL="342900" marR="0" rtl="0" algn="l">
              <a:lnSpc>
                <a:spcPct val="100000"/>
              </a:lnSpc>
              <a:spcBef>
                <a:spcPts val="440"/>
              </a:spcBef>
              <a:spcAft>
                <a:spcPts val="0"/>
              </a:spcAft>
              <a:buClr>
                <a:schemeClr val="dk2"/>
              </a:buClr>
              <a:buSzPts val="2200"/>
              <a:buFont typeface="Arial"/>
              <a:buChar char="•"/>
            </a:pPr>
            <a:r>
              <a:rPr lang="en"/>
              <a:t>80</a:t>
            </a:r>
            <a:r>
              <a:rPr b="0" i="0" lang="en" sz="2200" u="none" cap="none" strike="noStrike">
                <a:solidFill>
                  <a:schemeClr val="dk2"/>
                </a:solidFill>
                <a:latin typeface="Arial"/>
                <a:ea typeface="Arial"/>
                <a:cs typeface="Arial"/>
                <a:sym typeface="Arial"/>
              </a:rPr>
              <a:t>+ projects </a:t>
            </a:r>
            <a:endParaRPr/>
          </a:p>
          <a:p>
            <a:pPr indent="-342900" lvl="0" marL="342900" marR="0" rtl="0" algn="l">
              <a:lnSpc>
                <a:spcPct val="100000"/>
              </a:lnSpc>
              <a:spcBef>
                <a:spcPts val="440"/>
              </a:spcBef>
              <a:spcAft>
                <a:spcPts val="0"/>
              </a:spcAft>
              <a:buClr>
                <a:schemeClr val="dk2"/>
              </a:buClr>
              <a:buSzPts val="2200"/>
              <a:buFont typeface="Arial"/>
              <a:buChar char="•"/>
            </a:pPr>
            <a:r>
              <a:rPr lang="en"/>
              <a:t>320</a:t>
            </a:r>
            <a:r>
              <a:rPr b="0" i="0" lang="en" sz="2200" u="none" cap="none" strike="noStrike">
                <a:solidFill>
                  <a:schemeClr val="dk2"/>
                </a:solidFill>
                <a:latin typeface="Arial"/>
                <a:ea typeface="Arial"/>
                <a:cs typeface="Arial"/>
                <a:sym typeface="Arial"/>
              </a:rPr>
              <a:t>+ student</a:t>
            </a:r>
            <a:r>
              <a:rPr lang="en"/>
              <a:t> spots</a:t>
            </a:r>
            <a:endParaRPr/>
          </a:p>
        </p:txBody>
      </p:sp>
      <p:pic>
        <p:nvPicPr>
          <p:cNvPr id="121" name="Google Shape;121;p19"/>
          <p:cNvPicPr preferRelativeResize="0"/>
          <p:nvPr/>
        </p:nvPicPr>
        <p:blipFill rotWithShape="1">
          <a:blip r:embed="rId3">
            <a:alphaModFix/>
          </a:blip>
          <a:srcRect b="0" l="0" r="0" t="0"/>
          <a:stretch/>
        </p:blipFill>
        <p:spPr>
          <a:xfrm>
            <a:off x="3321602" y="710564"/>
            <a:ext cx="2869626" cy="1841512"/>
          </a:xfrm>
          <a:prstGeom prst="rect">
            <a:avLst/>
          </a:prstGeom>
          <a:noFill/>
          <a:ln>
            <a:noFill/>
          </a:ln>
        </p:spPr>
      </p:pic>
      <p:pic>
        <p:nvPicPr>
          <p:cNvPr id="122" name="Google Shape;122;p19"/>
          <p:cNvPicPr preferRelativeResize="0"/>
          <p:nvPr/>
        </p:nvPicPr>
        <p:blipFill>
          <a:blip r:embed="rId4">
            <a:alphaModFix/>
          </a:blip>
          <a:stretch>
            <a:fillRect/>
          </a:stretch>
        </p:blipFill>
        <p:spPr>
          <a:xfrm>
            <a:off x="6464172" y="710575"/>
            <a:ext cx="2468400" cy="1841500"/>
          </a:xfrm>
          <a:prstGeom prst="rect">
            <a:avLst/>
          </a:prstGeom>
          <a:noFill/>
          <a:ln>
            <a:noFill/>
          </a:ln>
        </p:spPr>
      </p:pic>
      <p:pic>
        <p:nvPicPr>
          <p:cNvPr id="123" name="Google Shape;123;p19"/>
          <p:cNvPicPr preferRelativeResize="0"/>
          <p:nvPr/>
        </p:nvPicPr>
        <p:blipFill rotWithShape="1">
          <a:blip r:embed="rId5">
            <a:alphaModFix/>
          </a:blip>
          <a:srcRect b="0" l="0" r="0" t="31034"/>
          <a:stretch/>
        </p:blipFill>
        <p:spPr>
          <a:xfrm>
            <a:off x="3321600" y="2741650"/>
            <a:ext cx="2869625" cy="1696351"/>
          </a:xfrm>
          <a:prstGeom prst="rect">
            <a:avLst/>
          </a:prstGeom>
          <a:noFill/>
          <a:ln>
            <a:noFill/>
          </a:ln>
        </p:spPr>
      </p:pic>
      <p:pic>
        <p:nvPicPr>
          <p:cNvPr id="124" name="Google Shape;124;p19"/>
          <p:cNvPicPr preferRelativeResize="0"/>
          <p:nvPr/>
        </p:nvPicPr>
        <p:blipFill rotWithShape="1">
          <a:blip r:embed="rId6">
            <a:alphaModFix/>
          </a:blip>
          <a:srcRect b="0" l="0" r="0" t="19820"/>
          <a:stretch/>
        </p:blipFill>
        <p:spPr>
          <a:xfrm>
            <a:off x="6464175" y="2741650"/>
            <a:ext cx="2468400" cy="1696351"/>
          </a:xfrm>
          <a:prstGeom prst="rect">
            <a:avLst/>
          </a:prstGeom>
          <a:noFill/>
          <a:ln>
            <a:noFill/>
          </a:ln>
        </p:spPr>
      </p:pic>
      <p:pic>
        <p:nvPicPr>
          <p:cNvPr id="125" name="Google Shape;125;p19"/>
          <p:cNvPicPr preferRelativeResize="0"/>
          <p:nvPr/>
        </p:nvPicPr>
        <p:blipFill>
          <a:blip r:embed="rId7">
            <a:alphaModFix/>
          </a:blip>
          <a:stretch>
            <a:fillRect/>
          </a:stretch>
        </p:blipFill>
        <p:spPr>
          <a:xfrm>
            <a:off x="179025" y="2147200"/>
            <a:ext cx="2869625" cy="2291300"/>
          </a:xfrm>
          <a:prstGeom prst="rect">
            <a:avLst/>
          </a:prstGeom>
          <a:noFill/>
          <a:ln>
            <a:noFill/>
          </a:ln>
        </p:spPr>
      </p:pic>
      <p:pic>
        <p:nvPicPr>
          <p:cNvPr id="126" name="Google Shape;126;p19"/>
          <p:cNvPicPr preferRelativeResize="0"/>
          <p:nvPr/>
        </p:nvPicPr>
        <p:blipFill>
          <a:blip r:embed="rId8">
            <a:alphaModFix/>
          </a:blip>
          <a:stretch>
            <a:fillRect/>
          </a:stretch>
        </p:blipFill>
        <p:spPr>
          <a:xfrm>
            <a:off x="179025" y="2147200"/>
            <a:ext cx="2869625" cy="229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Some of Our Current/Past Externship Partners</a:t>
            </a:r>
            <a:endParaRPr b="1" sz="2400">
              <a:solidFill>
                <a:srgbClr val="FFFFFF"/>
              </a:solidFill>
            </a:endParaRPr>
          </a:p>
        </p:txBody>
      </p:sp>
      <p:sp>
        <p:nvSpPr>
          <p:cNvPr id="133" name="Google Shape;133;p20"/>
          <p:cNvSpPr/>
          <p:nvPr/>
        </p:nvSpPr>
        <p:spPr>
          <a:xfrm>
            <a:off x="0" y="474010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idx="1" type="body"/>
          </p:nvPr>
        </p:nvSpPr>
        <p:spPr>
          <a:xfrm>
            <a:off x="159100" y="587250"/>
            <a:ext cx="3217800" cy="38289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00000"/>
              </a:lnSpc>
              <a:spcBef>
                <a:spcPts val="440"/>
              </a:spcBef>
              <a:spcAft>
                <a:spcPts val="0"/>
              </a:spcAft>
              <a:buClr>
                <a:schemeClr val="dk2"/>
              </a:buClr>
              <a:buSzPts val="1800"/>
              <a:buFont typeface="Arial"/>
              <a:buChar char="•"/>
            </a:pPr>
            <a:r>
              <a:rPr lang="en" sz="1800"/>
              <a:t>Becton Dickinson</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Citi Ventures</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NJ State Police</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Nielsen</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Sepsis Alliance</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J&amp;J</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Janssen</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Ortho Clinical Diagnostics</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Vydia</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Conrail</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TSA</a:t>
            </a:r>
            <a:endParaRPr sz="1800"/>
          </a:p>
          <a:p>
            <a:pPr indent="-317500" lvl="0" marL="342900" marR="0" rtl="0" algn="l">
              <a:lnSpc>
                <a:spcPct val="100000"/>
              </a:lnSpc>
              <a:spcBef>
                <a:spcPts val="440"/>
              </a:spcBef>
              <a:spcAft>
                <a:spcPts val="0"/>
              </a:spcAft>
              <a:buClr>
                <a:schemeClr val="dk2"/>
              </a:buClr>
              <a:buSzPts val="1800"/>
              <a:buFont typeface="Arial"/>
              <a:buChar char="•"/>
            </a:pPr>
            <a:r>
              <a:rPr lang="en" sz="1800"/>
              <a:t>&amp; more!</a:t>
            </a:r>
            <a:endParaRPr sz="1800"/>
          </a:p>
        </p:txBody>
      </p:sp>
      <p:pic>
        <p:nvPicPr>
          <p:cNvPr id="135" name="Google Shape;135;p20"/>
          <p:cNvPicPr preferRelativeResize="0"/>
          <p:nvPr/>
        </p:nvPicPr>
        <p:blipFill>
          <a:blip r:embed="rId3">
            <a:alphaModFix/>
          </a:blip>
          <a:stretch>
            <a:fillRect/>
          </a:stretch>
        </p:blipFill>
        <p:spPr>
          <a:xfrm>
            <a:off x="3596650" y="691763"/>
            <a:ext cx="2511109" cy="1995114"/>
          </a:xfrm>
          <a:prstGeom prst="rect">
            <a:avLst/>
          </a:prstGeom>
          <a:noFill/>
          <a:ln>
            <a:noFill/>
          </a:ln>
        </p:spPr>
      </p:pic>
      <p:pic>
        <p:nvPicPr>
          <p:cNvPr id="136" name="Google Shape;136;p20"/>
          <p:cNvPicPr preferRelativeResize="0"/>
          <p:nvPr/>
        </p:nvPicPr>
        <p:blipFill>
          <a:blip r:embed="rId4">
            <a:alphaModFix/>
          </a:blip>
          <a:stretch>
            <a:fillRect/>
          </a:stretch>
        </p:blipFill>
        <p:spPr>
          <a:xfrm>
            <a:off x="6230363" y="691802"/>
            <a:ext cx="2511109" cy="1995084"/>
          </a:xfrm>
          <a:prstGeom prst="rect">
            <a:avLst/>
          </a:prstGeom>
          <a:noFill/>
          <a:ln>
            <a:noFill/>
          </a:ln>
        </p:spPr>
      </p:pic>
      <p:pic>
        <p:nvPicPr>
          <p:cNvPr id="137" name="Google Shape;137;p20"/>
          <p:cNvPicPr preferRelativeResize="0"/>
          <p:nvPr/>
        </p:nvPicPr>
        <p:blipFill>
          <a:blip r:embed="rId5">
            <a:alphaModFix/>
          </a:blip>
          <a:stretch>
            <a:fillRect/>
          </a:stretch>
        </p:blipFill>
        <p:spPr>
          <a:xfrm>
            <a:off x="6230363" y="2790387"/>
            <a:ext cx="2511109" cy="1859715"/>
          </a:xfrm>
          <a:prstGeom prst="rect">
            <a:avLst/>
          </a:prstGeom>
          <a:noFill/>
          <a:ln>
            <a:noFill/>
          </a:ln>
        </p:spPr>
      </p:pic>
      <p:pic>
        <p:nvPicPr>
          <p:cNvPr id="138" name="Google Shape;138;p20"/>
          <p:cNvPicPr preferRelativeResize="0"/>
          <p:nvPr/>
        </p:nvPicPr>
        <p:blipFill>
          <a:blip r:embed="rId6">
            <a:alphaModFix/>
          </a:blip>
          <a:stretch>
            <a:fillRect/>
          </a:stretch>
        </p:blipFill>
        <p:spPr>
          <a:xfrm>
            <a:off x="3596651" y="2790387"/>
            <a:ext cx="2511109" cy="18597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220875" y="14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0" y="0"/>
            <a:ext cx="9144000" cy="601775"/>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Thank you for partnering with us!</a:t>
            </a:r>
            <a:endParaRPr b="1" sz="2400">
              <a:solidFill>
                <a:srgbClr val="FFFFFF"/>
              </a:solidFill>
            </a:endParaRPr>
          </a:p>
        </p:txBody>
      </p:sp>
      <p:sp>
        <p:nvSpPr>
          <p:cNvPr id="145" name="Google Shape;145;p21"/>
          <p:cNvSpPr/>
          <p:nvPr/>
        </p:nvSpPr>
        <p:spPr>
          <a:xfrm>
            <a:off x="0" y="474010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ph type="title"/>
          </p:nvPr>
        </p:nvSpPr>
        <p:spPr>
          <a:xfrm>
            <a:off x="297087" y="856775"/>
            <a:ext cx="8229600" cy="606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000"/>
              <a:buFont typeface="Arial"/>
              <a:buNone/>
            </a:pPr>
            <a:r>
              <a:rPr b="0" i="0" lang="en" sz="3000" u="none" cap="none" strike="noStrike">
                <a:solidFill>
                  <a:schemeClr val="dk2"/>
                </a:solidFill>
                <a:latin typeface="Arial"/>
                <a:ea typeface="Arial"/>
                <a:cs typeface="Arial"/>
                <a:sym typeface="Arial"/>
              </a:rPr>
              <a:t>Follow up questions?</a:t>
            </a:r>
            <a:endParaRPr/>
          </a:p>
        </p:txBody>
      </p:sp>
      <p:sp>
        <p:nvSpPr>
          <p:cNvPr id="147" name="Google Shape;147;p21"/>
          <p:cNvSpPr txBox="1"/>
          <p:nvPr>
            <p:ph idx="1" type="body"/>
          </p:nvPr>
        </p:nvSpPr>
        <p:spPr>
          <a:xfrm>
            <a:off x="220875" y="1462775"/>
            <a:ext cx="8382000" cy="235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200"/>
              <a:buFont typeface="Arial"/>
              <a:buNone/>
            </a:pPr>
            <a:r>
              <a:rPr b="0" i="0" lang="en" sz="2200" u="none" cap="none" strike="noStrike">
                <a:solidFill>
                  <a:schemeClr val="dk2"/>
                </a:solidFill>
                <a:latin typeface="Arial"/>
                <a:ea typeface="Arial"/>
                <a:cs typeface="Arial"/>
                <a:sym typeface="Arial"/>
              </a:rPr>
              <a:t>MBS Contact:</a:t>
            </a:r>
            <a:endParaRPr/>
          </a:p>
          <a:p>
            <a:pPr indent="0" lvl="0" marL="0" marR="0" rtl="0" algn="l">
              <a:lnSpc>
                <a:spcPct val="100000"/>
              </a:lnSpc>
              <a:spcBef>
                <a:spcPts val="0"/>
              </a:spcBef>
              <a:spcAft>
                <a:spcPts val="0"/>
              </a:spcAft>
              <a:buClr>
                <a:schemeClr val="dk2"/>
              </a:buClr>
              <a:buSzPts val="2200"/>
              <a:buFont typeface="Arial"/>
              <a:buNone/>
            </a:pPr>
            <a:r>
              <a:t/>
            </a:r>
            <a:endParaRPr b="0" i="0" sz="2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200"/>
              <a:buFont typeface="Noto Sans Symbols"/>
              <a:buChar char="❑"/>
            </a:pPr>
            <a:r>
              <a:rPr b="0" i="0" lang="en" sz="2200" u="none" cap="none" strike="noStrike">
                <a:solidFill>
                  <a:schemeClr val="dk2"/>
                </a:solidFill>
                <a:latin typeface="Arial"/>
                <a:ea typeface="Arial"/>
                <a:cs typeface="Arial"/>
                <a:sym typeface="Arial"/>
              </a:rPr>
              <a:t>Dr. Christie Nelson </a:t>
            </a:r>
            <a:r>
              <a:rPr b="0" i="0" lang="en" sz="2200" u="sng" cap="none" strike="noStrike">
                <a:solidFill>
                  <a:schemeClr val="hlink"/>
                </a:solidFill>
                <a:latin typeface="Arial"/>
                <a:ea typeface="Arial"/>
                <a:cs typeface="Arial"/>
                <a:sym typeface="Arial"/>
                <a:hlinkClick r:id="rId3"/>
              </a:rPr>
              <a:t>cnelson@dimacs.rutgers.edu</a:t>
            </a:r>
            <a:endParaRPr/>
          </a:p>
          <a:p>
            <a:pPr indent="0" lvl="0" marL="0" marR="0" rtl="0" algn="l">
              <a:lnSpc>
                <a:spcPct val="100000"/>
              </a:lnSpc>
              <a:spcBef>
                <a:spcPts val="440"/>
              </a:spcBef>
              <a:spcAft>
                <a:spcPts val="0"/>
              </a:spcAft>
              <a:buClr>
                <a:schemeClr val="dk2"/>
              </a:buClr>
              <a:buSzPts val="2200"/>
              <a:buFont typeface="Arial"/>
              <a:buNone/>
            </a:pPr>
            <a:r>
              <a:t/>
            </a:r>
            <a:endParaRPr b="0" i="0" sz="2200" u="none" cap="none" strike="noStrike">
              <a:solidFill>
                <a:schemeClr val="dk2"/>
              </a:solidFill>
              <a:latin typeface="Arial"/>
              <a:ea typeface="Arial"/>
              <a:cs typeface="Arial"/>
              <a:sym typeface="Arial"/>
            </a:endParaRPr>
          </a:p>
          <a:p>
            <a:pPr indent="0" lvl="0" marL="0" marR="0" rtl="0" algn="l">
              <a:lnSpc>
                <a:spcPct val="100000"/>
              </a:lnSpc>
              <a:spcBef>
                <a:spcPts val="360"/>
              </a:spcBef>
              <a:spcAft>
                <a:spcPts val="0"/>
              </a:spcAft>
              <a:buClr>
                <a:schemeClr val="dk2"/>
              </a:buClr>
              <a:buSzPts val="1800"/>
              <a:buFont typeface="Arial"/>
              <a:buNone/>
            </a:pPr>
            <a:r>
              <a:rPr b="0" i="0" lang="en" sz="1800" u="none" cap="none" strike="noStrike">
                <a:solidFill>
                  <a:schemeClr val="dk2"/>
                </a:solidFill>
                <a:latin typeface="Arial"/>
                <a:ea typeface="Arial"/>
                <a:cs typeface="Arial"/>
                <a:sym typeface="Arial"/>
              </a:rPr>
              <a:t>Additional Information about our Externship Exchange can also be found at: mbs.rutgers.edu/</a:t>
            </a:r>
            <a:r>
              <a:rPr lang="en" sz="1800"/>
              <a:t>externships</a:t>
            </a:r>
            <a:endParaRPr/>
          </a:p>
          <a:p>
            <a:pPr indent="0" lvl="0" marL="0" marR="0" rtl="0" algn="l">
              <a:lnSpc>
                <a:spcPct val="100000"/>
              </a:lnSpc>
              <a:spcBef>
                <a:spcPts val="440"/>
              </a:spcBef>
              <a:spcAft>
                <a:spcPts val="0"/>
              </a:spcAft>
              <a:buClr>
                <a:schemeClr val="dk2"/>
              </a:buClr>
              <a:buSzPts val="2200"/>
              <a:buFont typeface="Arial"/>
              <a:buNone/>
            </a:pPr>
            <a:r>
              <a:t/>
            </a:r>
            <a:endParaRPr b="0" i="0" sz="2200" u="none" cap="none" strike="noStrike">
              <a:solidFill>
                <a:schemeClr val="dk2"/>
              </a:solidFill>
              <a:latin typeface="Arial"/>
              <a:ea typeface="Arial"/>
              <a:cs typeface="Arial"/>
              <a:sym typeface="Arial"/>
            </a:endParaRPr>
          </a:p>
          <a:p>
            <a:pPr indent="-203200" lvl="0" marL="342900" marR="0" rtl="0" algn="l">
              <a:spcBef>
                <a:spcPts val="440"/>
              </a:spcBef>
              <a:spcAft>
                <a:spcPts val="0"/>
              </a:spcAft>
              <a:buClr>
                <a:schemeClr val="dk2"/>
              </a:buClr>
              <a:buSzPts val="2200"/>
              <a:buFont typeface="Arial"/>
              <a:buNone/>
            </a:pPr>
            <a:r>
              <a:t/>
            </a:r>
            <a:endParaRPr b="0" i="0" sz="2200" u="none">
              <a:solidFill>
                <a:schemeClr val="dk2"/>
              </a:solidFill>
              <a:latin typeface="Arial"/>
              <a:ea typeface="Arial"/>
              <a:cs typeface="Arial"/>
              <a:sym typeface="Arial"/>
            </a:endParaRPr>
          </a:p>
        </p:txBody>
      </p:sp>
      <p:pic>
        <p:nvPicPr>
          <p:cNvPr id="148" name="Google Shape;148;p21"/>
          <p:cNvPicPr preferRelativeResize="0"/>
          <p:nvPr/>
        </p:nvPicPr>
        <p:blipFill>
          <a:blip r:embed="rId4">
            <a:alphaModFix/>
          </a:blip>
          <a:stretch>
            <a:fillRect/>
          </a:stretch>
        </p:blipFill>
        <p:spPr>
          <a:xfrm>
            <a:off x="8135375" y="3818375"/>
            <a:ext cx="817525" cy="830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grpSp>
        <p:nvGrpSpPr>
          <p:cNvPr id="153" name="Google Shape;153;p22"/>
          <p:cNvGrpSpPr/>
          <p:nvPr/>
        </p:nvGrpSpPr>
        <p:grpSpPr>
          <a:xfrm>
            <a:off x="-80" y="-130176"/>
            <a:ext cx="9440660" cy="657019"/>
            <a:chOff x="507408" y="-2702324"/>
            <a:chExt cx="9587347" cy="1533300"/>
          </a:xfrm>
        </p:grpSpPr>
        <p:sp>
          <p:nvSpPr>
            <p:cNvPr id="154" name="Google Shape;154;p22"/>
            <p:cNvSpPr/>
            <p:nvPr/>
          </p:nvSpPr>
          <p:spPr>
            <a:xfrm>
              <a:off x="507408" y="-2702324"/>
              <a:ext cx="9286200" cy="1533300"/>
            </a:xfrm>
            <a:prstGeom prst="rect">
              <a:avLst/>
            </a:prstGeom>
            <a:solidFill>
              <a:srgbClr val="CC0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txBox="1"/>
            <p:nvPr/>
          </p:nvSpPr>
          <p:spPr>
            <a:xfrm>
              <a:off x="635455" y="-2652849"/>
              <a:ext cx="94593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Becton Dickinson - Rutgers MBS Exchange</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p>
          </p:txBody>
        </p:sp>
      </p:grpSp>
      <p:sp>
        <p:nvSpPr>
          <p:cNvPr id="156" name="Google Shape;156;p22"/>
          <p:cNvSpPr txBox="1"/>
          <p:nvPr/>
        </p:nvSpPr>
        <p:spPr>
          <a:xfrm>
            <a:off x="1344775" y="1791613"/>
            <a:ext cx="6141000" cy="13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Part I  </a:t>
            </a:r>
            <a:endParaRPr sz="2400"/>
          </a:p>
          <a:p>
            <a:pPr indent="0" lvl="0" marL="0" rtl="0" algn="ctr">
              <a:spcBef>
                <a:spcPts val="0"/>
              </a:spcBef>
              <a:spcAft>
                <a:spcPts val="0"/>
              </a:spcAft>
              <a:buNone/>
            </a:pPr>
            <a:r>
              <a:rPr lang="en" sz="2400"/>
              <a:t>Voice of the Associate Survey Result Exploratory Analysis</a:t>
            </a:r>
            <a:endParaRPr/>
          </a:p>
        </p:txBody>
      </p:sp>
      <p:sp>
        <p:nvSpPr>
          <p:cNvPr id="157" name="Google Shape;157;p22"/>
          <p:cNvSpPr txBox="1"/>
          <p:nvPr/>
        </p:nvSpPr>
        <p:spPr>
          <a:xfrm>
            <a:off x="1209300" y="3561600"/>
            <a:ext cx="6725400" cy="12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Jenny Chen, Fiona Lee, Usama Saifi, Rudy Winkler</a:t>
            </a:r>
            <a:endParaRPr/>
          </a:p>
          <a:p>
            <a:pPr indent="0" lvl="0" marL="0" rtl="0" algn="ctr">
              <a:spcBef>
                <a:spcPts val="0"/>
              </a:spcBef>
              <a:spcAft>
                <a:spcPts val="0"/>
              </a:spcAft>
              <a:buNone/>
            </a:pPr>
            <a:r>
              <a:rPr lang="en"/>
              <a:t>Advisors: Dr. Christie Nelson, Lilian Vinagre, Jeanne Helfant, Hemen Patel</a:t>
            </a:r>
            <a:endParaRPr/>
          </a:p>
        </p:txBody>
      </p:sp>
      <p:pic>
        <p:nvPicPr>
          <p:cNvPr id="158" name="Google Shape;158;p22"/>
          <p:cNvPicPr preferRelativeResize="0"/>
          <p:nvPr/>
        </p:nvPicPr>
        <p:blipFill>
          <a:blip r:embed="rId4">
            <a:alphaModFix/>
          </a:blip>
          <a:stretch>
            <a:fillRect/>
          </a:stretch>
        </p:blipFill>
        <p:spPr>
          <a:xfrm>
            <a:off x="85425" y="645313"/>
            <a:ext cx="1696033" cy="1507150"/>
          </a:xfrm>
          <a:prstGeom prst="rect">
            <a:avLst/>
          </a:prstGeom>
          <a:noFill/>
          <a:ln>
            <a:noFill/>
          </a:ln>
        </p:spPr>
      </p:pic>
      <p:pic>
        <p:nvPicPr>
          <p:cNvPr id="159" name="Google Shape;159;p22"/>
          <p:cNvPicPr preferRelativeResize="0"/>
          <p:nvPr/>
        </p:nvPicPr>
        <p:blipFill>
          <a:blip r:embed="rId5">
            <a:alphaModFix/>
          </a:blip>
          <a:stretch>
            <a:fillRect/>
          </a:stretch>
        </p:blipFill>
        <p:spPr>
          <a:xfrm>
            <a:off x="7485764" y="645333"/>
            <a:ext cx="1530911" cy="1360426"/>
          </a:xfrm>
          <a:prstGeom prst="rect">
            <a:avLst/>
          </a:prstGeom>
          <a:noFill/>
          <a:ln>
            <a:noFill/>
          </a:ln>
        </p:spPr>
      </p:pic>
      <p:sp>
        <p:nvSpPr>
          <p:cNvPr id="160" name="Google Shape;160;p22"/>
          <p:cNvSpPr/>
          <p:nvPr/>
        </p:nvSpPr>
        <p:spPr>
          <a:xfrm>
            <a:off x="0" y="4848850"/>
            <a:ext cx="9144000" cy="294650"/>
          </a:xfrm>
          <a:prstGeom prst="flowChartProcess">
            <a:avLst/>
          </a:prstGeom>
          <a:solidFill>
            <a:srgbClr val="CC00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